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76" r:id="rId11"/>
    <p:sldId id="269" r:id="rId12"/>
    <p:sldId id="272" r:id="rId13"/>
    <p:sldId id="277" r:id="rId14"/>
    <p:sldId id="278" r:id="rId15"/>
    <p:sldId id="279" r:id="rId16"/>
    <p:sldId id="280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0F008-317A-4D73-A710-46E519F812DE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D8FDF-489C-4802-B7D5-DD8D5ADDEF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600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6E1BC4B-7DC6-4193-A5AA-BA1088E7E5EE}" type="slidenum">
              <a:rPr lang="it-IT" altLang="it-IT" smtClean="0"/>
              <a:pPr>
                <a:spcBef>
                  <a:spcPct val="0"/>
                </a:spcBef>
              </a:pPr>
              <a:t>7</a:t>
            </a:fld>
            <a:endParaRPr lang="it-IT" altLang="it-IT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08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DF3A67-E776-448F-8519-69071F93C2D6}" type="slidenum">
              <a:rPr lang="it-IT" altLang="it-IT" smtClean="0"/>
              <a:pPr>
                <a:spcBef>
                  <a:spcPct val="0"/>
                </a:spcBef>
              </a:pPr>
              <a:t>8</a:t>
            </a:fld>
            <a:endParaRPr lang="it-IT" altLang="it-IT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76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C4618A-8C2F-452C-BBDF-BBF36405C483}" type="slidenum">
              <a:rPr lang="it-IT" altLang="it-IT" smtClean="0"/>
              <a:pPr>
                <a:spcBef>
                  <a:spcPct val="0"/>
                </a:spcBef>
              </a:pPr>
              <a:t>9</a:t>
            </a:fld>
            <a:endParaRPr lang="it-IT" altLang="it-IT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84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4BF5F8-14D1-499B-800A-7C84FB90CBB9}" type="slidenum">
              <a:rPr lang="it-IT" altLang="it-IT" smtClean="0"/>
              <a:pPr>
                <a:spcBef>
                  <a:spcPct val="0"/>
                </a:spcBef>
              </a:pPr>
              <a:t>11</a:t>
            </a:fld>
            <a:endParaRPr lang="it-IT" alt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8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8C8EC-9A9E-4B23-B03F-131C04AB8B6A}" type="slidenum">
              <a:rPr lang="it-IT" altLang="it-IT" smtClean="0"/>
              <a:pPr>
                <a:spcBef>
                  <a:spcPct val="0"/>
                </a:spcBef>
              </a:pPr>
              <a:t>12</a:t>
            </a:fld>
            <a:endParaRPr lang="it-IT" altLang="it-IT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4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3BC949-CF49-48CF-9416-C4688BFF22CE}" type="slidenum">
              <a:rPr lang="it-IT" altLang="it-IT" smtClean="0"/>
              <a:pPr>
                <a:spcBef>
                  <a:spcPct val="0"/>
                </a:spcBef>
              </a:pPr>
              <a:t>14</a:t>
            </a:fld>
            <a:endParaRPr lang="it-IT" altLang="it-IT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70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9C3F293-CC1D-4DD3-8CA7-0AE7CC0D3E4E}" type="slidenum">
              <a:rPr lang="it-IT" altLang="it-IT" smtClean="0"/>
              <a:pPr>
                <a:spcBef>
                  <a:spcPct val="0"/>
                </a:spcBef>
              </a:pPr>
              <a:t>15</a:t>
            </a:fld>
            <a:endParaRPr lang="it-IT" altLang="it-IT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69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194D084-6FB0-4AAB-82D9-9ABFF5CDF646}" type="slidenum">
              <a:rPr lang="it-IT" altLang="it-IT" smtClean="0"/>
              <a:pPr>
                <a:spcBef>
                  <a:spcPct val="0"/>
                </a:spcBef>
              </a:pPr>
              <a:t>16</a:t>
            </a:fld>
            <a:endParaRPr lang="it-IT" altLang="it-IT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81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91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188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45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867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67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384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5067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8657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76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021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64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353C-0F8D-4C42-BF26-8070D9D2816D}" type="datetimeFigureOut">
              <a:rPr lang="it-IT" smtClean="0"/>
              <a:t>16/09/2018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088D-55EE-4A65-BE02-25AF66B029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460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10" Type="http://schemas.openxmlformats.org/officeDocument/2006/relationships/image" Target="../media/image25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729553" y="2667083"/>
            <a:ext cx="64690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L’ALIMENTAZIONE</a:t>
            </a:r>
            <a:endParaRPr lang="it-IT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68740" y="5418161"/>
            <a:ext cx="10399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Sitografia</a:t>
            </a:r>
            <a:r>
              <a:rPr lang="it-IT" dirty="0" smtClean="0"/>
              <a:t>: </a:t>
            </a:r>
            <a:r>
              <a:rPr lang="it-IT" altLang="it-IT" dirty="0"/>
              <a:t>www.icscuolapalombini.gov.it/.../133_I%20PRINCIPI%20NUTRITIVI%20Scuola%2...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1034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43" y="2006221"/>
            <a:ext cx="10499730" cy="2934268"/>
          </a:xfrm>
          <a:prstGeom prst="rect">
            <a:avLst/>
          </a:prstGeom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4742597" cy="123739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1" hangingPunct="1">
              <a:defRPr/>
            </a:pPr>
            <a:r>
              <a:rPr lang="it-IT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LE VITAMINE</a:t>
            </a:r>
          </a:p>
        </p:txBody>
      </p:sp>
    </p:spTree>
    <p:extLst>
      <p:ext uri="{BB962C8B-B14F-4D97-AF65-F5344CB8AC3E}">
        <p14:creationId xmlns:p14="http://schemas.microsoft.com/office/powerpoint/2010/main" val="27522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3352801" y="381000"/>
            <a:ext cx="54387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SALI MINERALI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1" y="2212286"/>
            <a:ext cx="6905768" cy="3971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3810000" y="457200"/>
            <a:ext cx="4495800" cy="12192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it-IT" sz="3600" kern="10" spc="-36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ACQUA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2270125" y="623889"/>
            <a:ext cx="1841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>
              <a:latin typeface="Bernard MT Condensed" panose="020508060609050204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62" y="2284660"/>
            <a:ext cx="5030170" cy="249926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51" y="2729642"/>
            <a:ext cx="3554175" cy="2592983"/>
          </a:xfrm>
          <a:prstGeom prst="rect">
            <a:avLst/>
          </a:prstGeom>
        </p:spPr>
      </p:pic>
      <p:pic>
        <p:nvPicPr>
          <p:cNvPr id="12" name="Picture 3" descr="acqu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32" y="2757734"/>
            <a:ext cx="19319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2383" y="423081"/>
            <a:ext cx="6286162" cy="588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2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3124201" y="457200"/>
            <a:ext cx="59229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 PRODOTTI BIOLOGICI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1981200" y="1447800"/>
            <a:ext cx="74501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mic Sans MS" panose="030F0702030302020204" pitchFamily="66" charset="0"/>
              </a:rPr>
              <a:t>Sono vegetali coltivati con metodi naturali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mic Sans MS" panose="030F0702030302020204" pitchFamily="66" charset="0"/>
              </a:rPr>
              <a:t>cioè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latin typeface="Comic Sans MS" panose="030F0702030302020204" pitchFamily="66" charset="0"/>
              </a:rPr>
              <a:t>senza uso di sostanze chimiche.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524001" y="2971800"/>
            <a:ext cx="84756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 b="1">
              <a:latin typeface="Comic Sans MS" panose="030F0702030302020204" pitchFamily="66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Harrington" panose="04040505050A02020702" pitchFamily="82" charset="0"/>
              </a:rPr>
              <a:t>Possono non avere un aspetto splendido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b="1">
              <a:latin typeface="Harrington" panose="04040505050A02020702" pitchFamily="8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Harrington" panose="04040505050A02020702" pitchFamily="82" charset="0"/>
              </a:rPr>
              <a:t>ma sono genuini</a:t>
            </a:r>
            <a:r>
              <a:rPr lang="it-IT" altLang="it-IT">
                <a:latin typeface="Harrington" panose="04040505050A02020702" pitchFamily="82" charset="0"/>
              </a:rPr>
              <a:t> </a:t>
            </a:r>
          </a:p>
        </p:txBody>
      </p:sp>
      <p:pic>
        <p:nvPicPr>
          <p:cNvPr id="70661" name="Picture 5" descr="contadino che lavor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33528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6" descr="cool_carrot_md_wh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28600"/>
            <a:ext cx="13716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7" descr="gallo contadin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981201"/>
            <a:ext cx="11430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8" descr="mela che si divide a metà (teoria delle due metà)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505200"/>
            <a:ext cx="1905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mums_apple_pie_md_wht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1"/>
            <a:ext cx="1371600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6" name="Picture 10" descr="tavolo pic ni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1816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7" name="Picture 11" descr="uomini11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4953000"/>
            <a:ext cx="18065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8" name="Picture 12" descr="mela biologica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14800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autoUpdateAnimBg="0"/>
      <p:bldP spid="860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33600" y="304800"/>
            <a:ext cx="810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>
                <a:solidFill>
                  <a:srgbClr val="FF0000"/>
                </a:solidFill>
                <a:latin typeface="Arial Black" panose="020B0A04020102020204" pitchFamily="34" charset="0"/>
              </a:rPr>
              <a:t>GLI INTEGRATORI ALIMENTARI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76401" y="2514600"/>
            <a:ext cx="44307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6600FF"/>
                </a:solidFill>
                <a:latin typeface="Comic Sans MS" panose="030F0702030302020204" pitchFamily="66" charset="0"/>
              </a:rPr>
              <a:t>MUL</a:t>
            </a:r>
            <a:r>
              <a:rPr lang="it-IT" altLang="it-IT" b="1">
                <a:solidFill>
                  <a:srgbClr val="FF3300"/>
                </a:solidFill>
                <a:latin typeface="Comic Sans MS" panose="030F0702030302020204" pitchFamily="66" charset="0"/>
              </a:rPr>
              <a:t>TI</a:t>
            </a:r>
            <a:r>
              <a:rPr lang="it-IT" altLang="it-IT" b="1">
                <a:solidFill>
                  <a:srgbClr val="008080"/>
                </a:solidFill>
                <a:latin typeface="Comic Sans MS" panose="030F0702030302020204" pitchFamily="66" charset="0"/>
              </a:rPr>
              <a:t>VITA</a:t>
            </a:r>
            <a:r>
              <a:rPr lang="it-IT" altLang="it-IT" b="1">
                <a:solidFill>
                  <a:srgbClr val="FFFF00"/>
                </a:solidFill>
                <a:latin typeface="Comic Sans MS" panose="030F0702030302020204" pitchFamily="66" charset="0"/>
              </a:rPr>
              <a:t>MIN</a:t>
            </a:r>
            <a:r>
              <a:rPr lang="it-IT" altLang="it-IT" b="1">
                <a:solidFill>
                  <a:srgbClr val="FF0000"/>
                </a:solidFill>
                <a:latin typeface="Comic Sans MS" panose="030F0702030302020204" pitchFamily="66" charset="0"/>
              </a:rPr>
              <a:t>ICI 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657600" y="45720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66CC"/>
                </a:solidFill>
                <a:latin typeface="Comic Sans MS" panose="030F0702030302020204" pitchFamily="66" charset="0"/>
              </a:rPr>
              <a:t>FERRO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657600" y="4114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FF33"/>
                </a:solidFill>
                <a:latin typeface="Comic Sans MS" panose="030F0702030302020204" pitchFamily="66" charset="0"/>
              </a:rPr>
              <a:t>CALCIO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1752600" y="3124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FF00"/>
                </a:solidFill>
                <a:latin typeface="Comic Sans MS" panose="030F0702030302020204" pitchFamily="66" charset="0"/>
              </a:rPr>
              <a:t>SALI MINERALI</a:t>
            </a:r>
          </a:p>
        </p:txBody>
      </p:sp>
      <p:pic>
        <p:nvPicPr>
          <p:cNvPr id="72711" name="Picture 7" descr="1gorillafor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86201"/>
            <a:ext cx="19050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2" name="Picture 8" descr="muscolo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895600"/>
            <a:ext cx="2362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baske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1143000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50" name="Text Box 10"/>
          <p:cNvSpPr txBox="1">
            <a:spLocks noChangeArrowheads="1"/>
          </p:cNvSpPr>
          <p:nvPr/>
        </p:nvSpPr>
        <p:spPr bwMode="auto">
          <a:xfrm>
            <a:off x="2133600" y="1066801"/>
            <a:ext cx="731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b="1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Si prendono in caso di una carenza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b="1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Favoriscono lo stato di benessere della persona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it-IT" altLang="it-IT" sz="2000" b="1">
                <a:solidFill>
                  <a:srgbClr val="000099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Prevengono alcune malattie</a:t>
            </a:r>
            <a:r>
              <a:rPr lang="it-IT" altLang="it-IT" sz="2000" b="1">
                <a:solidFill>
                  <a:srgbClr val="000099"/>
                </a:solidFill>
                <a:latin typeface="Bernard MT Condensed" panose="02050806060905020404" pitchFamily="18" charset="0"/>
              </a:rPr>
              <a:t> </a:t>
            </a:r>
          </a:p>
        </p:txBody>
      </p:sp>
      <p:sp>
        <p:nvSpPr>
          <p:cNvPr id="87051" name="Text Box 11"/>
          <p:cNvSpPr txBox="1">
            <a:spLocks noChangeArrowheads="1"/>
          </p:cNvSpPr>
          <p:nvPr/>
        </p:nvSpPr>
        <p:spPr bwMode="auto">
          <a:xfrm>
            <a:off x="6553201" y="2286000"/>
            <a:ext cx="28035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CC00"/>
                </a:solidFill>
                <a:latin typeface="Comic Sans MS" panose="030F0702030302020204" pitchFamily="66" charset="0"/>
              </a:rPr>
              <a:t>PER LO SPORT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6600FF"/>
                </a:solidFill>
                <a:latin typeface="Comic Sans MS" panose="030F0702030302020204" pitchFamily="66" charset="0"/>
              </a:rPr>
              <a:t>Proteine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6600FF"/>
                </a:solidFill>
                <a:latin typeface="Comic Sans MS" panose="030F0702030302020204" pitchFamily="66" charset="0"/>
              </a:rPr>
              <a:t>aminoacidi</a:t>
            </a:r>
            <a:r>
              <a:rPr lang="it-IT" altLang="it-IT" sz="2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7052" name="Text Box 12"/>
          <p:cNvSpPr txBox="1">
            <a:spLocks noChangeArrowheads="1"/>
          </p:cNvSpPr>
          <p:nvPr/>
        </p:nvSpPr>
        <p:spPr bwMode="auto">
          <a:xfrm>
            <a:off x="3581400" y="3678238"/>
            <a:ext cx="1855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FF00"/>
                </a:solidFill>
                <a:latin typeface="Comic Sans MS" panose="030F0702030302020204" pitchFamily="66" charset="0"/>
              </a:rPr>
              <a:t>POTASSIO</a:t>
            </a:r>
          </a:p>
        </p:txBody>
      </p:sp>
      <p:sp>
        <p:nvSpPr>
          <p:cNvPr id="87053" name="Text Box 13"/>
          <p:cNvSpPr txBox="1">
            <a:spLocks noChangeArrowheads="1"/>
          </p:cNvSpPr>
          <p:nvPr/>
        </p:nvSpPr>
        <p:spPr bwMode="auto">
          <a:xfrm>
            <a:off x="4495801" y="5486400"/>
            <a:ext cx="24685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9933"/>
                </a:solidFill>
                <a:latin typeface="Comic Sans MS" panose="030F0702030302020204" pitchFamily="66" charset="0"/>
              </a:rPr>
              <a:t>DIETETICI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0066FF"/>
                </a:solidFill>
                <a:latin typeface="Comic Sans MS" panose="030F0702030302020204" pitchFamily="66" charset="0"/>
              </a:rPr>
              <a:t>fibre</a:t>
            </a:r>
            <a:r>
              <a:rPr lang="it-IT" altLang="it-IT" b="1">
                <a:solidFill>
                  <a:srgbClr val="00CC66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87054" name="Picture 14" descr="elefantino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181601"/>
            <a:ext cx="148590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 autoUpdateAnimBg="0"/>
      <p:bldP spid="87044" grpId="0" autoUpdateAnimBg="0"/>
      <p:bldP spid="87045" grpId="0" autoUpdateAnimBg="0"/>
      <p:bldP spid="87046" grpId="0" autoUpdateAnimBg="0"/>
      <p:bldP spid="87050" grpId="0" autoUpdateAnimBg="0"/>
      <p:bldP spid="87051" grpId="0" autoUpdateAnimBg="0"/>
      <p:bldP spid="87052" grpId="0" autoUpdateAnimBg="0"/>
      <p:bldP spid="8705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elefantino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10000"/>
            <a:ext cx="2079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WordArt 3"/>
          <p:cNvSpPr>
            <a:spLocks noChangeArrowheads="1" noChangeShapeType="1" noTextEdit="1"/>
          </p:cNvSpPr>
          <p:nvPr/>
        </p:nvSpPr>
        <p:spPr bwMode="auto">
          <a:xfrm>
            <a:off x="2286000" y="685800"/>
            <a:ext cx="6781800" cy="2438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eaLnBrk="1" hangingPunct="1">
              <a:defRPr/>
            </a:pPr>
            <a:r>
              <a:rPr lang="it-IT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0099CC"/>
                    </a:gs>
                    <a:gs pos="100000">
                      <a:srgbClr val="FF99CC"/>
                    </a:gs>
                  </a:gsLst>
                  <a:lin ang="5400000" scaled="1"/>
                </a:gradFill>
                <a:latin typeface="Arial Black"/>
              </a:rPr>
              <a:t>GRAZIE </a:t>
            </a:r>
          </a:p>
        </p:txBody>
      </p:sp>
      <p:pic>
        <p:nvPicPr>
          <p:cNvPr id="74756" name="Picture 4" descr="ippopotama hoolahoo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362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ippopotamo hoolahoo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8956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70" name="WordArt 6"/>
          <p:cNvSpPr>
            <a:spLocks noChangeArrowheads="1" noChangeShapeType="1" noTextEdit="1"/>
          </p:cNvSpPr>
          <p:nvPr/>
        </p:nvSpPr>
        <p:spPr bwMode="auto">
          <a:xfrm>
            <a:off x="4114800" y="4800600"/>
            <a:ext cx="622935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eaLnBrk="1" hangingPunct="1">
              <a:defRPr/>
            </a:pPr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E ricordatevi </a:t>
            </a:r>
          </a:p>
          <a:p>
            <a:pPr algn="ctr" eaLnBrk="1" hangingPunct="1">
              <a:defRPr/>
            </a:pPr>
            <a:r>
              <a:rPr lang="it-IT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di fare movimento!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60812" y="1528549"/>
            <a:ext cx="70831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Tutte le funzioni vitali possono avvenire solo mediante un supporto energetico!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Es. metabolismo basale, accrescimento, riproduzione, movimento. </a:t>
            </a:r>
          </a:p>
          <a:p>
            <a:pPr algn="ctr">
              <a:defRPr/>
            </a:pPr>
            <a:r>
              <a:rPr lang="it-IT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Negli organismi viventi la fonte immediata universale di energia è contenuta negli alimenti.</a:t>
            </a:r>
          </a:p>
        </p:txBody>
      </p:sp>
    </p:spTree>
    <p:extLst>
      <p:ext uri="{BB962C8B-B14F-4D97-AF65-F5344CB8AC3E}">
        <p14:creationId xmlns:p14="http://schemas.microsoft.com/office/powerpoint/2010/main" val="322681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28549" y="532263"/>
            <a:ext cx="8516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Gli alimenti, grazie ai </a:t>
            </a:r>
            <a:r>
              <a:rPr lang="it-IT" sz="2400" b="1" dirty="0" smtClean="0">
                <a:solidFill>
                  <a:srgbClr val="C00000"/>
                </a:solidFill>
              </a:rPr>
              <a:t>PRINCIPI NUTRITIVI </a:t>
            </a:r>
            <a:r>
              <a:rPr lang="it-IT" sz="2400" dirty="0" smtClean="0"/>
              <a:t>in essi contenuti, forniscono all’organismo: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1924334" y="1787858"/>
            <a:ext cx="72196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it-IT" altLang="it-IT" sz="2000" b="1" u="none" dirty="0" smtClean="0"/>
              <a:t>- </a:t>
            </a:r>
            <a:r>
              <a:rPr lang="it-IT" altLang="it-IT" sz="3200" b="1" u="none" dirty="0" smtClean="0"/>
              <a:t>Energia per svolgere le diverse attività,   misurata in chilocalorie (kcal).</a:t>
            </a:r>
          </a:p>
          <a:p>
            <a:pPr lvl="1">
              <a:spcBef>
                <a:spcPct val="0"/>
              </a:spcBef>
            </a:pPr>
            <a:r>
              <a:rPr lang="it-IT" altLang="it-IT" sz="3200" b="1" u="none" dirty="0" smtClean="0"/>
              <a:t>-  Sostanze per proteggerlo dalle malattie.</a:t>
            </a:r>
          </a:p>
          <a:p>
            <a:pPr lvl="1">
              <a:spcBef>
                <a:spcPct val="0"/>
              </a:spcBef>
            </a:pPr>
            <a:r>
              <a:rPr lang="it-IT" altLang="it-IT" sz="3200" b="1" u="none" dirty="0" smtClean="0"/>
              <a:t>-  Materiali nuovi per crescere e rifare quelli consumati.</a:t>
            </a:r>
            <a:endParaRPr lang="it-IT" altLang="it-IT" sz="3200" b="1" u="none" dirty="0"/>
          </a:p>
        </p:txBody>
      </p:sp>
    </p:spTree>
    <p:extLst>
      <p:ext uri="{BB962C8B-B14F-4D97-AF65-F5344CB8AC3E}">
        <p14:creationId xmlns:p14="http://schemas.microsoft.com/office/powerpoint/2010/main" val="388434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354" y="531551"/>
            <a:ext cx="455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I  PRINCIPI  NUTRITIVI</a:t>
            </a:r>
            <a:endParaRPr lang="it-IT" sz="3600" b="1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58" y="1673059"/>
            <a:ext cx="4967913" cy="381334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155" y="566026"/>
            <a:ext cx="58959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5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73" y="356385"/>
            <a:ext cx="7656394" cy="57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52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918" y="2525760"/>
            <a:ext cx="5610225" cy="35814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17" y="2525760"/>
            <a:ext cx="4162425" cy="336232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042917" y="401556"/>
            <a:ext cx="10517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ZUCCHERI:  GLUCIDI - CARBOIDRATI </a:t>
            </a:r>
            <a:endParaRPr lang="it-IT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060812" y="1324886"/>
            <a:ext cx="779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GLI  ZUCCHERI  FORNISCONO  ENERGIA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55979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muro prote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1751117"/>
            <a:ext cx="3856219" cy="2528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258907" y="457200"/>
            <a:ext cx="3581400" cy="382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FUNZIONI: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Servono </a:t>
            </a:r>
            <a:r>
              <a:rPr lang="it-IT" altLang="it-IT" sz="2400" dirty="0">
                <a:solidFill>
                  <a:srgbClr val="660066"/>
                </a:solidFill>
                <a:latin typeface="Comic Sans MS" panose="030F0702030302020204" pitchFamily="66" charset="0"/>
              </a:rPr>
              <a:t>a costruire i tessuti del corpo.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660066"/>
                </a:solidFill>
                <a:latin typeface="Comic Sans MS" panose="030F0702030302020204" pitchFamily="66" charset="0"/>
              </a:rPr>
              <a:t>Fanno parte del sistema immunitario, per la difesa dell’organismo.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660066"/>
                </a:solidFill>
                <a:latin typeface="Comic Sans MS" panose="030F0702030302020204" pitchFamily="66" charset="0"/>
              </a:rPr>
              <a:t>Alcune hanno funzione di ormoni.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endParaRPr lang="it-IT" altLang="it-IT" sz="2400" dirty="0">
              <a:solidFill>
                <a:srgbClr val="660066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660066"/>
                </a:solidFill>
                <a:latin typeface="Comic Sans MS" panose="030F0702030302020204" pitchFamily="66" charset="0"/>
              </a:rPr>
              <a:t>Alcune hanno funzione di enzimi.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34878" y="214925"/>
            <a:ext cx="50294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 smtClean="0">
                <a:solidFill>
                  <a:srgbClr val="6600FF"/>
                </a:solidFill>
                <a:latin typeface="Algerian" panose="04020705040A02060702" pitchFamily="82" charset="0"/>
              </a:rPr>
              <a:t>PROTEINE: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smtClean="0">
                <a:solidFill>
                  <a:srgbClr val="6600FF"/>
                </a:solidFill>
                <a:latin typeface="Arial Narrow" panose="020B0606020202030204" pitchFamily="34" charset="0"/>
              </a:rPr>
              <a:t>sono </a:t>
            </a:r>
            <a:r>
              <a:rPr lang="it-IT" altLang="it-IT" sz="2800" b="1" dirty="0">
                <a:solidFill>
                  <a:srgbClr val="6600FF"/>
                </a:solidFill>
                <a:latin typeface="Arial Narrow" panose="020B0606020202030204" pitchFamily="34" charset="0"/>
              </a:rPr>
              <a:t>formate da tanti AMINOACIDI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2" y="4800314"/>
            <a:ext cx="5943600" cy="11525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243" y="4982454"/>
            <a:ext cx="5848350" cy="15906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as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1" y="2205038"/>
            <a:ext cx="18764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35619" y="1412876"/>
            <a:ext cx="2658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Forniscono molta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ENERGIA!!!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696201" y="1066800"/>
            <a:ext cx="26066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Però se se ne mangiano troppi si possono accumulare!!!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68778" y="3429001"/>
            <a:ext cx="3023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Trasportano alcune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vitamine.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828801" y="2743200"/>
            <a:ext cx="3192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Danno gusto al cibo.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7131419" y="2895601"/>
            <a:ext cx="3666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Un grasso non buono è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663300"/>
                </a:solidFill>
                <a:latin typeface="Comic Sans MS" panose="030F0702030302020204" pitchFamily="66" charset="0"/>
              </a:rPr>
              <a:t>il COLESTEROLO!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76600" y="4419601"/>
            <a:ext cx="5607050" cy="2227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996633"/>
                </a:solidFill>
                <a:latin typeface="Comic Sans MS" panose="030F0702030302020204" pitchFamily="66" charset="0"/>
              </a:rPr>
              <a:t>Sono contenuti in: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00"/>
                </a:solidFill>
                <a:latin typeface="Comic Sans MS" panose="030F0702030302020204" pitchFamily="66" charset="0"/>
              </a:rPr>
              <a:t>Burro, olio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3366FF"/>
                </a:solidFill>
                <a:latin typeface="Comic Sans MS" panose="030F0702030302020204" pitchFamily="66" charset="0"/>
              </a:rPr>
              <a:t>Carne grassa</a:t>
            </a:r>
            <a:r>
              <a:rPr lang="it-IT" altLang="it-IT" sz="2800">
                <a:latin typeface="Comic Sans MS" panose="030F0702030302020204" pitchFamily="66" charset="0"/>
              </a:rPr>
              <a:t> </a:t>
            </a:r>
            <a:r>
              <a:rPr lang="it-IT" altLang="it-IT" sz="2800">
                <a:solidFill>
                  <a:srgbClr val="996633"/>
                </a:solidFill>
                <a:latin typeface="Comic Sans MS" panose="030F0702030302020204" pitchFamily="66" charset="0"/>
              </a:rPr>
              <a:t>(salsiccia di maiale)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FF0066"/>
                </a:solidFill>
                <a:latin typeface="Comic Sans MS" panose="030F0702030302020204" pitchFamily="66" charset="0"/>
              </a:rPr>
              <a:t>Salumi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>
                <a:solidFill>
                  <a:srgbClr val="9900CC"/>
                </a:solidFill>
                <a:latin typeface="Comic Sans MS" panose="030F0702030302020204" pitchFamily="66" charset="0"/>
              </a:rPr>
              <a:t>Cibi fritti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876800" y="1524000"/>
            <a:ext cx="1974850" cy="579438"/>
          </a:xfrm>
          <a:prstGeom prst="rect">
            <a:avLst/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solidFill>
                  <a:srgbClr val="FFFF99"/>
                </a:solidFill>
                <a:latin typeface="Comic Sans MS" panose="030F0702030302020204" pitchFamily="66" charset="0"/>
              </a:rPr>
              <a:t>o LIPIDI</a:t>
            </a:r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4419600" y="0"/>
            <a:ext cx="2876550" cy="15192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eaLnBrk="1" hangingPunct="1">
              <a:defRPr/>
            </a:pPr>
            <a:r>
              <a:rPr lang="it-IT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6633"/>
                </a:solidFill>
                <a:latin typeface="Impact"/>
              </a:rPr>
              <a:t>GRASSI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7" grpId="0" autoUpdateAnimBg="0"/>
      <p:bldP spid="13318" grpId="0" autoUpdateAnimBg="0"/>
      <p:bldP spid="13319" grpId="0" autoUpdateAnimBg="0"/>
      <p:bldP spid="133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3200400" y="304800"/>
            <a:ext cx="4742597" cy="123739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eaLnBrk="1" hangingPunct="1">
              <a:defRPr/>
            </a:pPr>
            <a:r>
              <a:rPr lang="it-IT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CC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/>
              </a:rPr>
              <a:t>LE VITAMINE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05443" y="1870384"/>
            <a:ext cx="9303081" cy="67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it-IT" altLang="it-IT" sz="2800" dirty="0">
                <a:solidFill>
                  <a:srgbClr val="9900CC"/>
                </a:solidFill>
                <a:latin typeface="Comic Sans MS" panose="030F0702030302020204" pitchFamily="66" charset="0"/>
              </a:rPr>
              <a:t>Sono </a:t>
            </a:r>
            <a:r>
              <a:rPr lang="it-IT" altLang="it-IT" dirty="0">
                <a:solidFill>
                  <a:srgbClr val="9900CC"/>
                </a:solidFill>
                <a:latin typeface="Comic Sans MS" panose="030F0702030302020204" pitchFamily="66" charset="0"/>
              </a:rPr>
              <a:t>necessarie</a:t>
            </a:r>
            <a:r>
              <a:rPr lang="it-IT" altLang="it-IT" sz="2800" dirty="0">
                <a:solidFill>
                  <a:srgbClr val="9900CC"/>
                </a:solidFill>
                <a:latin typeface="Comic Sans MS" panose="030F0702030302020204" pitchFamily="66" charset="0"/>
              </a:rPr>
              <a:t> per tutti </a:t>
            </a:r>
            <a:r>
              <a:rPr lang="it-IT" altLang="it-IT" sz="2800" dirty="0" smtClean="0">
                <a:solidFill>
                  <a:srgbClr val="9900CC"/>
                </a:solidFill>
                <a:latin typeface="Comic Sans MS" panose="030F0702030302020204" pitchFamily="66" charset="0"/>
              </a:rPr>
              <a:t>i processi </a:t>
            </a:r>
            <a:r>
              <a:rPr lang="it-IT" altLang="it-IT" sz="2800" dirty="0">
                <a:solidFill>
                  <a:srgbClr val="9900CC"/>
                </a:solidFill>
                <a:latin typeface="Comic Sans MS" panose="030F0702030302020204" pitchFamily="66" charset="0"/>
              </a:rPr>
              <a:t>dell’organismo.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895772"/>
            <a:ext cx="5734050" cy="36480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25" y="3068914"/>
            <a:ext cx="6048375" cy="3781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utoUpdateAnimBg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284</Words>
  <Application>Microsoft Office PowerPoint</Application>
  <PresentationFormat>Widescreen</PresentationFormat>
  <Paragraphs>76</Paragraphs>
  <Slides>16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Algerian</vt:lpstr>
      <vt:lpstr>Arial</vt:lpstr>
      <vt:lpstr>Arial Black</vt:lpstr>
      <vt:lpstr>Arial Narrow</vt:lpstr>
      <vt:lpstr>Bernard MT Condensed</vt:lpstr>
      <vt:lpstr>Calibri</vt:lpstr>
      <vt:lpstr>Calibri Light</vt:lpstr>
      <vt:lpstr>Comic Sans MS</vt:lpstr>
      <vt:lpstr>Harrington</vt:lpstr>
      <vt:lpstr>Impact</vt:lpstr>
      <vt:lpstr>Times New Roman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Wanda Brandi</dc:creator>
  <cp:lastModifiedBy>Wanda Brandi</cp:lastModifiedBy>
  <cp:revision>29</cp:revision>
  <dcterms:created xsi:type="dcterms:W3CDTF">2018-09-16T10:46:25Z</dcterms:created>
  <dcterms:modified xsi:type="dcterms:W3CDTF">2018-09-16T13:01:18Z</dcterms:modified>
</cp:coreProperties>
</file>