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21522-9AB9-4493-9BEF-A54FE0D18D2C}" type="datetimeFigureOut">
              <a:rPr lang="it-IT" smtClean="0"/>
              <a:pPr/>
              <a:t>12/04/2017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91404-0F5C-4D1C-8DD2-792B43D682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9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pPr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814" y="2000240"/>
            <a:ext cx="7986714" cy="1612901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I PRINCIPI DELLA DINAMICA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chemeClr val="accent3">
                    <a:lumMod val="75000"/>
                  </a:schemeClr>
                </a:solidFill>
              </a:rPr>
              <a:t>LE FORZE</a:t>
            </a:r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6"/>
                </a:solidFill>
              </a:rPr>
              <a:t>COMPOSIZIONE </a:t>
            </a:r>
            <a:r>
              <a:rPr lang="it-IT" b="1" dirty="0" err="1" smtClean="0">
                <a:solidFill>
                  <a:schemeClr val="accent6"/>
                </a:solidFill>
              </a:rPr>
              <a:t>DI</a:t>
            </a:r>
            <a:r>
              <a:rPr lang="it-IT" b="1" dirty="0" smtClean="0">
                <a:solidFill>
                  <a:schemeClr val="accent6"/>
                </a:solidFill>
              </a:rPr>
              <a:t> FORZE: vari casi</a:t>
            </a:r>
            <a:endParaRPr lang="it-IT" b="1" u="sng" dirty="0">
              <a:solidFill>
                <a:schemeClr val="accent6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42910" y="1285860"/>
            <a:ext cx="7929618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APPLICO FORZE CON DIREZIONE E VERSO DIVERSI</a:t>
            </a:r>
            <a:endParaRPr lang="it-IT" sz="24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3857620" y="1857364"/>
            <a:ext cx="4857784" cy="19288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RISULTANTE </a:t>
            </a:r>
          </a:p>
          <a:p>
            <a:pPr algn="ctr"/>
            <a:r>
              <a:rPr lang="it-IT" sz="2000" dirty="0" smtClean="0"/>
              <a:t>Devo applicare la regola del PARALLELOGRAMMA, cioè costruire un parallelogramma che abbia per lati le due forze. La risultante sarà rappresentata dalla diagonale del parallelogramma.</a:t>
            </a:r>
            <a:endParaRPr lang="it-IT" sz="2000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1142976" y="4202676"/>
            <a:ext cx="2357454" cy="998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142976" y="5202808"/>
            <a:ext cx="1643074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4500562" y="5059932"/>
            <a:ext cx="3786214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142976" y="420267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FORZA 1 = F</a:t>
            </a:r>
            <a:r>
              <a:rPr lang="it-IT" sz="900" b="1" dirty="0" smtClean="0">
                <a:solidFill>
                  <a:schemeClr val="accent1"/>
                </a:solidFill>
              </a:rPr>
              <a:t>1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71538" y="577431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FORZA 2 = F</a:t>
            </a:r>
            <a:r>
              <a:rPr lang="it-IT" sz="900" b="1" dirty="0" smtClean="0">
                <a:solidFill>
                  <a:schemeClr val="accent2"/>
                </a:solidFill>
              </a:rPr>
              <a:t>2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86446" y="477418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5"/>
                </a:solidFill>
              </a:rPr>
              <a:t>RISULTANTE = R </a:t>
            </a:r>
          </a:p>
          <a:p>
            <a:endParaRPr lang="it-IT" b="1" dirty="0">
              <a:solidFill>
                <a:schemeClr val="accent5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2805105" cy="19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Connettore 2 21"/>
          <p:cNvCxnSpPr/>
          <p:nvPr/>
        </p:nvCxnSpPr>
        <p:spPr>
          <a:xfrm flipV="1">
            <a:off x="4429124" y="4202676"/>
            <a:ext cx="2357454" cy="9985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4429124" y="5202808"/>
            <a:ext cx="1643074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429124" y="420267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FORZA 1 = F</a:t>
            </a:r>
            <a:r>
              <a:rPr lang="it-IT" sz="900" b="1" dirty="0" smtClean="0">
                <a:solidFill>
                  <a:schemeClr val="accent1"/>
                </a:solidFill>
              </a:rPr>
              <a:t>1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357686" y="577431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FORZA 2 = F</a:t>
            </a:r>
            <a:r>
              <a:rPr lang="it-IT" sz="900" b="1" dirty="0" smtClean="0">
                <a:solidFill>
                  <a:schemeClr val="accent2"/>
                </a:solidFill>
              </a:rPr>
              <a:t>2</a:t>
            </a:r>
            <a:endParaRPr lang="it-IT" b="1" dirty="0">
              <a:solidFill>
                <a:schemeClr val="accent2"/>
              </a:solidFill>
            </a:endParaRPr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6000760" y="5061520"/>
            <a:ext cx="2357454" cy="998544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6715140" y="4202676"/>
            <a:ext cx="1643074" cy="857256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www.edodelfo.altervista.org/AstronomiaSanBenedetto/lezioni2012_html_m64fa395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928802"/>
            <a:ext cx="2886075" cy="244792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92867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6"/>
                </a:solidFill>
              </a:rPr>
              <a:t>IL PRIMO PRINCIPIO DELLA DINAMICA</a:t>
            </a:r>
            <a:endParaRPr lang="it-IT" b="1" u="sng" dirty="0">
              <a:solidFill>
                <a:schemeClr val="accent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34502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/>
              <a:t>CI</a:t>
            </a:r>
            <a:r>
              <a:rPr lang="it-IT" sz="2000" dirty="0" smtClean="0"/>
              <a:t> SONO TRE LEGGI CHE RIGUARDANO LA FORZA APPLICATA E IL MOTO </a:t>
            </a:r>
            <a:r>
              <a:rPr lang="it-IT" sz="2000" dirty="0" smtClean="0">
                <a:sym typeface="Wingdings" pitchFamily="2" charset="2"/>
              </a:rPr>
              <a:t> SONO STATE SCOPERTE DA NEWTON E SI CHIAMANO </a:t>
            </a:r>
            <a:r>
              <a:rPr lang="it-IT" sz="2000" b="1" i="1" dirty="0" smtClean="0">
                <a:solidFill>
                  <a:schemeClr val="accent5"/>
                </a:solidFill>
                <a:sym typeface="Wingdings" pitchFamily="2" charset="2"/>
              </a:rPr>
              <a:t>principi della dinamica</a:t>
            </a:r>
            <a:endParaRPr lang="it-IT" sz="2000" b="1" dirty="0">
              <a:solidFill>
                <a:schemeClr val="accent5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28596" y="4357694"/>
            <a:ext cx="8215370" cy="20002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it-IT" sz="2400" dirty="0" smtClean="0"/>
              <a:t> ogni corpo mantiene il suo stato di quiete o di moto rettilineo uniforme finché non interviene una forza in grado di modificare tale stato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/>
              <a:t> la tendenza di un corpo a mantenere il proprio stato di quiete o di moto in assenza di forze applicate si chiama </a:t>
            </a:r>
            <a:r>
              <a:rPr lang="it-IT" sz="2400" b="1" dirty="0" smtClean="0"/>
              <a:t>INERZIA</a:t>
            </a:r>
            <a:endParaRPr lang="it-IT" sz="2400" b="1" dirty="0"/>
          </a:p>
        </p:txBody>
      </p:sp>
      <p:pic>
        <p:nvPicPr>
          <p:cNvPr id="22532" name="Picture 4" descr="http://cdn5.acolore.com/disegni/colori/201118/83a1e732ae8d56737c05a9f407fcfd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2286016" cy="2127864"/>
          </a:xfrm>
          <a:prstGeom prst="rect">
            <a:avLst/>
          </a:prstGeom>
          <a:noFill/>
        </p:spPr>
      </p:pic>
      <p:pic>
        <p:nvPicPr>
          <p:cNvPr id="22534" name="Picture 6" descr="http://cdn-2.pianetamotori.it/o/orig/come-eliminare-il-fumo-nero-dallo-scarico-macchine-diesel_3f9c84aecbd6e4ef184708f3b21aa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285992"/>
            <a:ext cx="2357453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data:image/jpeg;base64,/9j/4AAQSkZJRgABAQAAAQABAAD/2wCEAAkGBxQPEBQUEBEWFBQUFRUVFxUUFhYXGBYRFRUXFxYUFxYaHCggGBsxHBQYITEhJiksLi4uFx8zODMtNyguLisBCgoKDg0OGxAQGTImHyQ1NTc3MDcvNC8tLDAtNiwtNzU0NzAwMTAsKzcuLCw3LDU3LDUrLDIsLDc3MDc0NDcrN//AABEIAPAAyAMBIgACEQEDEQH/xAAcAAEAAgIDAQAAAAAAAAAAAAAABgcEBQIDCAH/xABIEAABAwICBgYFCAYJBQAAAAABAAIDBBEFEgYHITFBYRMyUXGBkRQiQlKCFTNTcpKhweEjJENic7EIJTR0k6Ky0fAWNVRjg//EABsBAQACAwEBAAAAAAAAAAAAAAACAwEFBgQH/8QALxEBAAEDAQUGBAcAAAAAAAAAAAECAxEEBSExQcEGElFxobETI2GRFCKB0eHw8f/aAAwDAQACEQMRAD8AvFERAREQEREBERAREQcXC4WHhlZ0kbCetmfGf4kZc1w82FZpUQqpTDJWhpuB0VfHYcG2bMwdpJgN/wCKgmCLhFIHAEbiAR3HaFzQEREBERAREQEREBERAREQEREBERAREQEREBERAUNrJOjr2B3V6Uwuv/49bHmYbf3iEt+JTJQ7TekJkYWjbNFJE3+8QfrVMSezNC8fEg2uh0h9FEbutTvkpzx2QvLWEnnHkd8S3ijOA1TTVvc0+pWQQ1Tdu97WtiksOzL0KkyAiIgIiICIiAiIgIiICIiAiIgIiICIiAiIgIiIC0mmEJNI57OvA5lQ3Zc3geJC0Dm1rm/Et2uL2XBB3EWPcUEcq6MQ+hS0zXFkcuUtF3H0epBae05Q90buwBnYFJFo9DnkUvRO61NJJTnuicRGfGMxu+JRLSjSGoxOqfhuEvyZP7VWbxC07447b3cLg9oFrEgNtpXrGpqGToI2uqqsmzaeD1nZrbnOAOXyJ5LUNOkFftHo+HRncD+klHfvF/Jamt0nw3RUimpoHVFTYdO/M0P22JzyEH1uOQC27crWwqvbUwRTR3yTRskbfYcr2hwuO4oID/0Dijtr9IZb9jYABf8AxBfyXIaL43T7YMZZUW9iogDQfEFx+9WOiCtDrBq8OcG41QGOM7PSqYmSLNwzN3t878lucb1m4dSRMk9IE3SC7GQeu9w7vZ+IhbjTGrkgoah8MJnkEbssQbmzE7NrfaG29uS8qURY0EkgP2l9xYg8RbgLr37P0X4u73JrimOOZ6M0xl6U0A0+jxl1Q2OCSIwdH84WkubJmsbDcfUOzmFMV5m1Y6bR4VUzSTRPdBOI2F7LXYWE+vl9oesd21elKaZsjGvYQ5r2hzXDcWuFwR4FefU2fhXJpjfHKfGPEl2oiKhgREQEREBERAREQEREBERAREQQzWjpE+ipBHTbaqreIILbw5+xz/AbuZC2OhejTcLomwx+tJYvked8k7trnHlfYOQCikbflDSl2bbFhkADRw9ImaDmt3PPjGFZiDyphmhVbimJyMfFIy8zzPK9rg1gLiXG53u7Bxv2L0zUVMGG0gMr2xQQMa27twa0BrQO07gAtmqK/pJYhJnpINoiIfLydICGjyBP2kFoaHab0uL9L6K514iMwe3Kcrr5XDkbFSVVXqF0TkoqaSonaWPqcuVjhYiFty0kcCS4nusrUQFXGt3QNtfTOmpYGGrjc19wAHSxi4dGTxO24v7tuKsdEjdvHjqpMji6LonRubdrxIMpYeLS3eCrh0H1twQQw0tdAYBFGyJkzCXxkMaGjMLZmHZz47lC9asYpsaq8xsJRFKPFgB+8ErYatdBH4rIyoqG5aJjrgHaZ3NPVtwZffddBq7ljU6Sm/eufN5RGPHw5Rzz/ic4mMy9CxSB7Q5puHAEEcQRcFc18C+rn0BERAREQEREBERAREQEBWJi1A2qp5YJL5Jo3xusbHK9pabHxUH1R4k+OOfDak3noH9GD79Odsbrcr27sqCw0REFc6s25sRxmQ9Y1eX4Wg2W2qzJidbNTtlkipaTI2UwvLJJqh7Q8RiRu1jGtc0mxuSbbgb6nQZ/Q45i9O7ZmfFUN5iRoJt3ZwFvdAurWk9Y4hVZu8OAA8gEHRSZ8MrYqd0sktLV5mxGZ7pHw1LGl/R9I4lzmOaHEZjcEW3HZKp6ZkmXOxrspu3M0HK7tF9xUc0/6lGR1hX02XvLnA/5S5SlAREQEREGJUYdFI7M+Jjn2y5yxpcB2BxF+Kg+ox39V5eDKicDuz3/ABU3xerEFPLK42Ecb3fZaSohqUpDHg8JdvldJL4PebfcEE7REQEREBERAREQEREBERAVZayYDhtdTYvCPVYW09W0e1TvNg48xfzDOxWasLGsMZV08sEouyVjmO7iN45jeO5Bk08wka1zDdrgHAjiCLgrsVd6o8SfEyfDKl156B5Y08X0x2xuA7Be3cWqxEFaawf6txSixQbIj+qVPZ0T75HHuJv8IW0diDcJrZnznLRVrmzNm25IqnIGvY8+y1waHB269x2KT4/g8ddTS087bxytynkd7XDmCARzCgegeNvoZfkfEz+kj2U0rurUU/studmYDZblbgg27a1uL1tOaY56SjeZnTDqS1ORzI44z7QbnLi4bLgDttNVxY0AWAAA3AbrLkgIiICItVpJj8OHU756l4axu4cXv4MaOLjZBEtcOJPNPFh9PtqMQkEQHuwg3keR2bh3E9im2EUDaWCKCPqRRsjb3MaBfv2KCau8Hnq6l+L4g3LJM3LTQn9jTHaD3kW8yfasLHQEREBERBj0NR0jAeNy0/WaS1w8wVkKLTVhp5KxpvaIxVjecL7iUAcjFIfiClDTfcg+oiICIiAiIgIiIK31h4bNR11Ni1HC+V0X6KpijF3SUx42G8i/ZwbwC3+i+n9DiVhBOGyH9jL6kl+yx3+F1KVGdJ9BKLEgTUQNzn9qz1JO/MN/jdBJVodL9FIMVg6KcWcNscrdj4n8HNP4cVEBgOMYT/YaoYhTt3QVOyUN2+q2S+3zHcs/BNalNJJ0FdG+gqRsMdQCG3/dksLjsJAug1TdKK/AMseLRmqpAQxlbF1gD1RKw7z432e0pvgWl9FXAGmqo3k+zmDX9xY6xuoBpFizMdxqmw+Eh9NSuNRO9pu174xsaLbC0FwbftcezbMMb1b4bWEmWkY1x3uivGf8tkEsXRV1ccLc0sjY2+89waPMqvxqdpW7Iqytib7kc4Dbdm1q7aTU5hzXZpWyzu7ZpXG/eBa6DljetOnY/ocPY+vqTsbHADkB3XdJa1hxtfw3rowTQioraltbjj2yPbthpG/NQX2+t7ztg2do2k7LTjCcGgo2ZKaBkTexjQL953nxWeg+BfURAREQEREESrnD06PNtF5KWQdsNSwSxl3LPE5o+sVs9EJHeiMY8kvgzQOJFiTC4x5rcw0HxWl04p3tla+MXdJC4NB41VI4VNMLcb2mHitjgNSPS5gz5uqihrIz2lzejk+5sR+NBI0REBERARfHFV1LrepoXltXR1lNYkZpYfVO21xY3+5BYyKF0OtPC5t1Y1n8Rrmf6gpDRaQ0s9uiqoX33BsjCfK90GzRfAVGtL9N6XC2/pn5pXdSCP1pHk7vV4DmUEkc4AEk2A2kncBxKpbW1rApKqJ9FSxsqZXeqZi0FkI9p0bvafwuNg52stJrHxuuqYGmvd6KybbDh0ZPSSN4SVDt4YN+0bSLWb1mwGCAQRk7za5P4LZ7M2fOqrmqrdRTvmenn7JU05W3/R3wcN9Lqbby2Bh5N9Z5vzJHkrpUO1SYV6Lg9M13WkaZ3cNsxLxs+qWjwUxWvuVRVXMxGMoiIigCIiAiIgIiICIiDR6YXbSmZoJdTOZUC28tiN5GjvZnHitaaAUQoXBzXMilfA1wBAFNVG0bALm9nCEX5KVyxhzS1wuCCCDxB2ELR6LxB9E2GYZzA4wOzDead+VjyOYa13iEG/REQEREBfCF9RBq63R2knv0tLC++8ujZfztdR+u1V4XNvo2s/hucz+RU0Xy6Ctjqfgi20dbWUp4COb1fKwJ81qMVjodGGZxetxSW5a+Y5pLu3yO35G7+Zta/EbTWHrTZRl1PQZZqraHP3xwc3H2nfu8OPYaTe50kj5ZnmSWQ5nyO2lx/AcuS2uzNk3dbVnhRHGf2+vslTTlzqqiSomfPUv6SaU3c48OAa3sAAA8EpaE1U8FON88zGfCXDN9y4qYancM9JxhryPVpYnycukeMjAfBxPwrrNqRb0WzqrduMRO6P14+mVlW6l6EgiDGho3NAA7gLBdi+BfV8+UiIiAiIgIiICIiAiIgLHpqNkTpHMFjK/O/m/K1t+Wxo8lkIgIuqedsbS6RzWNG8uIaB4lRfFdZOG0t89ZG4j2YryH/LdBLUVbDWjJU/8AbcJqqkHdI8dDEeYeQb+NlzzaQVfCkoWkcbyvH8xdBYt0uqF0yxTEMCqoS7E5queRucxuhDaZ0VyC3r9e7SdjQbEbuOHjOtTEqpuWPo6RpG0xjO/nZzt3gvVp9Ff1E/Komfb78GYiZXbpLpVS4bHnq5ms2XDN73fVYNpVJaY6zqrEg6OmBpKY7Cb/AKaRvMjqDkPMqFGK7y+RzpJHG7pJCXOJ7SSuxdPoOzUR+fUzn6R1n++ayKPFwhhDBZosFzRF1VFFNFMU0xiIWCuL+j/huWkqKkjbPMWg/wDriFh4XJVL1kmVjjysO87B/Nen9AsI9Cw2lgtYsiaXfxH+u8/acVyXai/vt2Y8+kdVVyW/REXIqxERAREQEREBERAREQRXSzEsSjlZHh1FHK1zbumlkytY69suQWO7bf8A4dEdHccqx+sYpFSg7200WY92YkeYKsdEFd02qCjLg+smqax/vTyk+QHDkSVKsK0UoqT+z0kLD2hjS6/1jtW6RB8X1EQRXWNog3FqQxghs0frwvPsyjgf3TuPnwXnF8b4pHxTMLJonFr2HeHDj3L1uoNrH1ex4q0SxERVcYsyS2x7R+zktvHYeF+O5bTZe0q9FczxpnjHXzSpqwoFFzxGllpJnQVcZimbwO5zeD2O3OabfcuC+habVWtRR37dWYXRORERehln6NYf6XiNHT8HzNc76kd3u+5pXqgKh9RWGdNiM9QRsp4hG3+JLvI55QR8SvlfNds3/jayueUbvt/OVFU5kREWrREREBERAREQEREBERAREQEREBEWDjeKMo6aWolNmRMc93abDqjmTYDvQZqwcWxiCkZnqZmRN7XuAv3DefBV7QzY1jUTZWSw4bTStDmloMsxYb7dtuHd4La4Rqqoon9LU9JWzHaZKlxfc/V3ed0Gg0p0zpcXaaajw2XEyLgPAMccbjsuJiLtPkD2qIR6o8TbEZB0N7kiAyEuDd4Afa1+G9ehaenbG0NjY1jRua0BoHcBsXarrGou2Ku9aqmJZicPJeKUc9GctZTSwG9rvacpPJ42HwWK2rYdzx5r149gIsRcHgdy0tdodQT/ADtFA49vRtH8gt5Z7S6qmMVxFXpPpu9Eu/KKaiMN6LCxMRZ1TLJJt9xrjG3/AEE+IVjrooqRkEbY4mBjGNDWtaLBrRuAXeueqqmqZmeaAiIsAiIgIiICIiAiIgIiICIiAiIgKtNYshxKvpcJiPqEtqKtw9mBhu2PvNvvap9jWJso6eWeU2ZExz3dzRuHMnYO9QvVJhsjopsRqR+sV7+kt7lOPm2fj3WQT6GMMaGtFmtAAA3AAWAXNEQEREBERAREQEREBERAREQEREBERAREQEREBEWFjOJspKeWeU2ZExz3dzRew5ncO9BAdY0pxKupcIiPqOLaircPZgYbtZ3mx82qyIYwxoa0Wa0AADgALAKA6pcNkfHNiNSP09e/pAPcpx82wfz7rKwUBERAREQEREBERAREQEREBERAREQEREBERAREQFWmsiV2JV1LhEROVxFRVuHs07DdrO82Pm1WWtdS4JBFUS1EcYE04aJH7bkM3Dl+SDOhjDGhrRZrQAANwAFgAuax6qR7fm2B3e7L+G1a+SrquEDfO/4oNwijz66r+it3Nv8Aiup2IVXuH/DQSZFFHYjU8cw+D8l1nEqjtd9n8kEvRQ44nP77vL8lxOKTfSO8h/sgmaKF/Kc30jl8+U5vpXIJqihXynL9K7zT5Tl+ld5oJqihXynN9I5cvlOb6R3/ADwQTNFDRik/vu8h/suQxOo9532fyQTBFEhiVT+99j8l2txCq91x/wDn+SCUIo42vq/oz9hd8dbVfQg94t+KDeItdBUTnrQtHx2+6xRB/9k="/>
          <p:cNvSpPr>
            <a:spLocks noChangeAspect="1" noChangeArrowheads="1"/>
          </p:cNvSpPr>
          <p:nvPr/>
        </p:nvSpPr>
        <p:spPr bwMode="auto">
          <a:xfrm>
            <a:off x="155575" y="-1371600"/>
            <a:ext cx="23907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data:image/jpeg;base64,/9j/4AAQSkZJRgABAQAAAQABAAD/2wCEAAkGBxQPEBQUEBEWFBQUFRUVFxUUFhYXGBYRFRUXFxYUFxYaHCggGBsxHBQYITEhJiksLi4uFx8zODMtNyguLisBCgoKDg0OGxAQGTImHyQ1NTc3MDcvNC8tLDAtNiwtNzU0NzAwMTAsKzcuLCw3LDU3LDUrLDIsLDc3MDc0NDcrN//AABEIAPAAyAMBIgACEQEDEQH/xAAcAAEAAgIDAQAAAAAAAAAAAAAABgcEBQIDCAH/xABIEAABAwICBgYFCAYJBQAAAAABAAIDBBEFEgYHITFBYRMyUXGBkRQiQlKCFTNTcpKhweEjJENic7EIJTR0k6Ky0fAWNVRjg//EABsBAQACAwEBAAAAAAAAAAAAAAACAwEFBgQH/8QALxEBAAEDAQUGBAcAAAAAAAAAAAECAxEEBSExQcEGElFxobETI2GRFCKB0eHw8f/aAAwDAQACEQMRAD8AvFERAREQEREBERAREQcXC4WHhlZ0kbCetmfGf4kZc1w82FZpUQqpTDJWhpuB0VfHYcG2bMwdpJgN/wCKgmCLhFIHAEbiAR3HaFzQEREBERAREQEREBERAREQEREBERAREQEREBERAUNrJOjr2B3V6Uwuv/49bHmYbf3iEt+JTJQ7TekJkYWjbNFJE3+8QfrVMSezNC8fEg2uh0h9FEbutTvkpzx2QvLWEnnHkd8S3ijOA1TTVvc0+pWQQ1Tdu97WtiksOzL0KkyAiIgIiICIiAiIgIiICIiAiIgIiICIiAiIgIiIC0mmEJNI57OvA5lQ3Zc3geJC0Dm1rm/Et2uL2XBB3EWPcUEcq6MQ+hS0zXFkcuUtF3H0epBae05Q90buwBnYFJFo9DnkUvRO61NJJTnuicRGfGMxu+JRLSjSGoxOqfhuEvyZP7VWbxC07447b3cLg9oFrEgNtpXrGpqGToI2uqqsmzaeD1nZrbnOAOXyJ5LUNOkFftHo+HRncD+klHfvF/Jamt0nw3RUimpoHVFTYdO/M0P22JzyEH1uOQC27crWwqvbUwRTR3yTRskbfYcr2hwuO4oID/0Dijtr9IZb9jYABf8AxBfyXIaL43T7YMZZUW9iogDQfEFx+9WOiCtDrBq8OcG41QGOM7PSqYmSLNwzN3t878lucb1m4dSRMk9IE3SC7GQeu9w7vZ+IhbjTGrkgoah8MJnkEbssQbmzE7NrfaG29uS8qURY0EkgP2l9xYg8RbgLr37P0X4u73JrimOOZ6M0xl6U0A0+jxl1Q2OCSIwdH84WkubJmsbDcfUOzmFMV5m1Y6bR4VUzSTRPdBOI2F7LXYWE+vl9oesd21elKaZsjGvYQ5r2hzXDcWuFwR4FefU2fhXJpjfHKfGPEl2oiKhgREQEREBERAREQEREBERAREQQzWjpE+ipBHTbaqreIILbw5+xz/AbuZC2OhejTcLomwx+tJYvked8k7trnHlfYOQCikbflDSl2bbFhkADRw9ImaDmt3PPjGFZiDyphmhVbimJyMfFIy8zzPK9rg1gLiXG53u7Bxv2L0zUVMGG0gMr2xQQMa27twa0BrQO07gAtmqK/pJYhJnpINoiIfLydICGjyBP2kFoaHab0uL9L6K514iMwe3Kcrr5XDkbFSVVXqF0TkoqaSonaWPqcuVjhYiFty0kcCS4nusrUQFXGt3QNtfTOmpYGGrjc19wAHSxi4dGTxO24v7tuKsdEjdvHjqpMji6LonRubdrxIMpYeLS3eCrh0H1twQQw0tdAYBFGyJkzCXxkMaGjMLZmHZz47lC9asYpsaq8xsJRFKPFgB+8ErYatdBH4rIyoqG5aJjrgHaZ3NPVtwZffddBq7ljU6Sm/eufN5RGPHw5Rzz/ic4mMy9CxSB7Q5puHAEEcQRcFc18C+rn0BERAREQEREBERAREQEBWJi1A2qp5YJL5Jo3xusbHK9pabHxUH1R4k+OOfDak3noH9GD79Odsbrcr27sqCw0REFc6s25sRxmQ9Y1eX4Wg2W2qzJidbNTtlkipaTI2UwvLJJqh7Q8RiRu1jGtc0mxuSbbgb6nQZ/Q45i9O7ZmfFUN5iRoJt3ZwFvdAurWk9Y4hVZu8OAA8gEHRSZ8MrYqd0sktLV5mxGZ7pHw1LGl/R9I4lzmOaHEZjcEW3HZKp6ZkmXOxrspu3M0HK7tF9xUc0/6lGR1hX02XvLnA/5S5SlAREQEREGJUYdFI7M+Jjn2y5yxpcB2BxF+Kg+ox39V5eDKicDuz3/ABU3xerEFPLK42Ecb3fZaSohqUpDHg8JdvldJL4PebfcEE7REQEREBERAREQEREBERAVZayYDhtdTYvCPVYW09W0e1TvNg48xfzDOxWasLGsMZV08sEouyVjmO7iN45jeO5Bk08wka1zDdrgHAjiCLgrsVd6o8SfEyfDKl156B5Y08X0x2xuA7Be3cWqxEFaawf6txSixQbIj+qVPZ0T75HHuJv8IW0diDcJrZnznLRVrmzNm25IqnIGvY8+y1waHB269x2KT4/g8ddTS087bxytynkd7XDmCARzCgegeNvoZfkfEz+kj2U0rurUU/studmYDZblbgg27a1uL1tOaY56SjeZnTDqS1ORzI44z7QbnLi4bLgDttNVxY0AWAAA3AbrLkgIiICItVpJj8OHU756l4axu4cXv4MaOLjZBEtcOJPNPFh9PtqMQkEQHuwg3keR2bh3E9im2EUDaWCKCPqRRsjb3MaBfv2KCau8Hnq6l+L4g3LJM3LTQn9jTHaD3kW8yfasLHQEREBERBj0NR0jAeNy0/WaS1w8wVkKLTVhp5KxpvaIxVjecL7iUAcjFIfiClDTfcg+oiICIiAiIgIiIK31h4bNR11Ni1HC+V0X6KpijF3SUx42G8i/ZwbwC3+i+n9DiVhBOGyH9jL6kl+yx3+F1KVGdJ9BKLEgTUQNzn9qz1JO/MN/jdBJVodL9FIMVg6KcWcNscrdj4n8HNP4cVEBgOMYT/YaoYhTt3QVOyUN2+q2S+3zHcs/BNalNJJ0FdG+gqRsMdQCG3/dksLjsJAug1TdKK/AMseLRmqpAQxlbF1gD1RKw7z432e0pvgWl9FXAGmqo3k+zmDX9xY6xuoBpFizMdxqmw+Eh9NSuNRO9pu174xsaLbC0FwbftcezbMMb1b4bWEmWkY1x3uivGf8tkEsXRV1ccLc0sjY2+89waPMqvxqdpW7Iqytib7kc4Dbdm1q7aTU5hzXZpWyzu7ZpXG/eBa6DljetOnY/ocPY+vqTsbHADkB3XdJa1hxtfw3rowTQioraltbjj2yPbthpG/NQX2+t7ztg2do2k7LTjCcGgo2ZKaBkTexjQL953nxWeg+BfURAREQEREESrnD06PNtF5KWQdsNSwSxl3LPE5o+sVs9EJHeiMY8kvgzQOJFiTC4x5rcw0HxWl04p3tla+MXdJC4NB41VI4VNMLcb2mHitjgNSPS5gz5uqihrIz2lzejk+5sR+NBI0REBERARfHFV1LrepoXltXR1lNYkZpYfVO21xY3+5BYyKF0OtPC5t1Y1n8Rrmf6gpDRaQ0s9uiqoX33BsjCfK90GzRfAVGtL9N6XC2/pn5pXdSCP1pHk7vV4DmUEkc4AEk2A2kncBxKpbW1rApKqJ9FSxsqZXeqZi0FkI9p0bvafwuNg52stJrHxuuqYGmvd6KybbDh0ZPSSN4SVDt4YN+0bSLWb1mwGCAQRk7za5P4LZ7M2fOqrmqrdRTvmenn7JU05W3/R3wcN9Lqbby2Bh5N9Z5vzJHkrpUO1SYV6Lg9M13WkaZ3cNsxLxs+qWjwUxWvuVRVXMxGMoiIigCIiAiIgIiICIiDR6YXbSmZoJdTOZUC28tiN5GjvZnHitaaAUQoXBzXMilfA1wBAFNVG0bALm9nCEX5KVyxhzS1wuCCCDxB2ELR6LxB9E2GYZzA4wOzDead+VjyOYa13iEG/REQEREBfCF9RBq63R2knv0tLC++8ujZfztdR+u1V4XNvo2s/hucz+RU0Xy6Ctjqfgi20dbWUp4COb1fKwJ81qMVjodGGZxetxSW5a+Y5pLu3yO35G7+Zta/EbTWHrTZRl1PQZZqraHP3xwc3H2nfu8OPYaTe50kj5ZnmSWQ5nyO2lx/AcuS2uzNk3dbVnhRHGf2+vslTTlzqqiSomfPUv6SaU3c48OAa3sAAA8EpaE1U8FON88zGfCXDN9y4qYancM9JxhryPVpYnycukeMjAfBxPwrrNqRb0WzqrduMRO6P14+mVlW6l6EgiDGho3NAA7gLBdi+BfV8+UiIiAiIgIiICIiAiIgLHpqNkTpHMFjK/O/m/K1t+Wxo8lkIgIuqedsbS6RzWNG8uIaB4lRfFdZOG0t89ZG4j2YryH/LdBLUVbDWjJU/8AbcJqqkHdI8dDEeYeQb+NlzzaQVfCkoWkcbyvH8xdBYt0uqF0yxTEMCqoS7E5queRucxuhDaZ0VyC3r9e7SdjQbEbuOHjOtTEqpuWPo6RpG0xjO/nZzt3gvVp9Ff1E/Komfb78GYiZXbpLpVS4bHnq5ms2XDN73fVYNpVJaY6zqrEg6OmBpKY7Cb/AKaRvMjqDkPMqFGK7y+RzpJHG7pJCXOJ7SSuxdPoOzUR+fUzn6R1n++ayKPFwhhDBZosFzRF1VFFNFMU0xiIWCuL+j/huWkqKkjbPMWg/wDriFh4XJVL1kmVjjysO87B/Nen9AsI9Cw2lgtYsiaXfxH+u8/acVyXai/vt2Y8+kdVVyW/REXIqxERAREQEREBERAREQRXSzEsSjlZHh1FHK1zbumlkytY69suQWO7bf8A4dEdHccqx+sYpFSg7200WY92YkeYKsdEFd02qCjLg+smqax/vTyk+QHDkSVKsK0UoqT+z0kLD2hjS6/1jtW6RB8X1EQRXWNog3FqQxghs0frwvPsyjgf3TuPnwXnF8b4pHxTMLJonFr2HeHDj3L1uoNrH1ex4q0SxERVcYsyS2x7R+zktvHYeF+O5bTZe0q9FczxpnjHXzSpqwoFFzxGllpJnQVcZimbwO5zeD2O3OabfcuC+habVWtRR37dWYXRORERehln6NYf6XiNHT8HzNc76kd3u+5pXqgKh9RWGdNiM9QRsp4hG3+JLvI55QR8SvlfNds3/jayueUbvt/OVFU5kREWrREREBERAREQEREBERAREQEREBEWDjeKMo6aWolNmRMc93abDqjmTYDvQZqwcWxiCkZnqZmRN7XuAv3DefBV7QzY1jUTZWSw4bTStDmloMsxYb7dtuHd4La4Rqqoon9LU9JWzHaZKlxfc/V3ed0Gg0p0zpcXaaajw2XEyLgPAMccbjsuJiLtPkD2qIR6o8TbEZB0N7kiAyEuDd4Afa1+G9ehaenbG0NjY1jRua0BoHcBsXarrGou2Ku9aqmJZicPJeKUc9GctZTSwG9rvacpPJ42HwWK2rYdzx5r149gIsRcHgdy0tdodQT/ADtFA49vRtH8gt5Z7S6qmMVxFXpPpu9Eu/KKaiMN6LCxMRZ1TLJJt9xrjG3/AEE+IVjrooqRkEbY4mBjGNDWtaLBrRuAXeueqqmqZmeaAiIsAiIgIiICIiAiIgIiICIiAiIgKtNYshxKvpcJiPqEtqKtw9mBhu2PvNvvap9jWJso6eWeU2ZExz3dzRuHMnYO9QvVJhsjopsRqR+sV7+kt7lOPm2fj3WQT6GMMaGtFmtAAA3AAWAXNEQEREBERAREQEREBERAREQEREBERAREQEREBEWFjOJspKeWeU2ZExz3dzRew5ncO9BAdY0pxKupcIiPqOLaircPZgYbtZ3mx82qyIYwxoa0Wa0AADgALAKA6pcNkfHNiNSP09e/pAPcpx82wfz7rKwUBERAREQEREBERAREQEREBERAREQEREBERAREQFWmsiV2JV1LhEROVxFRVuHs07DdrO82Pm1WWtdS4JBFUS1EcYE04aJH7bkM3Dl+SDOhjDGhrRZrQAANwAFgAuax6qR7fm2B3e7L+G1a+SrquEDfO/4oNwijz66r+it3Nv8Aiup2IVXuH/DQSZFFHYjU8cw+D8l1nEqjtd9n8kEvRQ44nP77vL8lxOKTfSO8h/sgmaKF/Kc30jl8+U5vpXIJqihXynL9K7zT5Tl+ld5oJqihXynN9I5cvlOb6R3/ADwQTNFDRik/vu8h/suQxOo9532fyQTBFEhiVT+99j8l2txCq91x/wDn+SCUIo42vq/oz9hd8dbVfQg94t+KDeItdBUTnrQtHx2+6xRB/9k="/>
          <p:cNvSpPr>
            <a:spLocks noChangeAspect="1" noChangeArrowheads="1"/>
          </p:cNvSpPr>
          <p:nvPr/>
        </p:nvSpPr>
        <p:spPr bwMode="auto">
          <a:xfrm>
            <a:off x="155575" y="-1371600"/>
            <a:ext cx="23907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145" y="2881911"/>
            <a:ext cx="4767259" cy="227587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10" name="Rettangolo arrotondato 9"/>
          <p:cNvSpPr/>
          <p:nvPr/>
        </p:nvSpPr>
        <p:spPr>
          <a:xfrm>
            <a:off x="428596" y="5343556"/>
            <a:ext cx="8286808" cy="10858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ALCUNI ESEMPI QUOTIDIANI DEL PRIMO PRINCIPIO DELLA DINAMICA</a:t>
            </a:r>
            <a:endParaRPr lang="it-IT" sz="2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181" y="500042"/>
            <a:ext cx="4972149" cy="216138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3287175" cy="2286016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38020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Interruzione 8"/>
          <p:cNvSpPr/>
          <p:nvPr/>
        </p:nvSpPr>
        <p:spPr>
          <a:xfrm>
            <a:off x="4357686" y="1142984"/>
            <a:ext cx="3929090" cy="1143008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Più forza metto più il carrello accelera</a:t>
            </a:r>
            <a:endParaRPr lang="it-IT" sz="2400" b="1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960" y="3714752"/>
            <a:ext cx="34720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6" y="71422"/>
            <a:ext cx="8929718" cy="1143000"/>
          </a:xfrm>
        </p:spPr>
        <p:txBody>
          <a:bodyPr>
            <a:normAutofit/>
          </a:bodyPr>
          <a:lstStyle/>
          <a:p>
            <a:r>
              <a:rPr lang="it-IT" sz="3900" b="1" dirty="0" smtClean="0">
                <a:solidFill>
                  <a:schemeClr val="accent6"/>
                </a:solidFill>
              </a:rPr>
              <a:t>IL SECONDO PRINCIPIO DELLA DINAMICA</a:t>
            </a:r>
            <a:endParaRPr lang="it-IT" sz="3900" b="1" u="sng" dirty="0">
              <a:solidFill>
                <a:schemeClr val="accent6"/>
              </a:solidFill>
            </a:endParaRPr>
          </a:p>
        </p:txBody>
      </p:sp>
      <p:sp>
        <p:nvSpPr>
          <p:cNvPr id="11" name="Interruzione 10"/>
          <p:cNvSpPr/>
          <p:nvPr/>
        </p:nvSpPr>
        <p:spPr>
          <a:xfrm>
            <a:off x="642910" y="4000504"/>
            <a:ext cx="3929090" cy="1285884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Più massa ha il carrello e meno accelera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1472" y="285749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/>
                </a:solidFill>
              </a:rPr>
              <a:t>Al crescere della forza cresce anche l’accelerazione, cioè forza e accelerazione sono direttamente proporzionali.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1472" y="5526961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/>
                </a:solidFill>
              </a:rPr>
              <a:t>Al crescere della massa diminuisce l’accelerazione, cioè massa e accelerazione sono inversamente proporzionali.</a:t>
            </a:r>
            <a:endParaRPr lang="it-IT" sz="2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http://www.expertboxing.com/wp-content/uploads/2012/12/mass-acceleration-for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00504"/>
            <a:ext cx="3133717" cy="161920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6" y="357166"/>
            <a:ext cx="8929718" cy="1143000"/>
          </a:xfrm>
        </p:spPr>
        <p:txBody>
          <a:bodyPr>
            <a:normAutofit/>
          </a:bodyPr>
          <a:lstStyle/>
          <a:p>
            <a:r>
              <a:rPr lang="it-IT" sz="3900" b="1" dirty="0" smtClean="0">
                <a:solidFill>
                  <a:schemeClr val="accent6"/>
                </a:solidFill>
              </a:rPr>
              <a:t>IL SECONDO PRINCIPIO DELLA DINAMICA</a:t>
            </a:r>
            <a:endParaRPr lang="it-IT" sz="3900" b="1" u="sng" dirty="0">
              <a:solidFill>
                <a:schemeClr val="accent6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28596" y="1357298"/>
            <a:ext cx="8215370" cy="27146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L’accelerazione che un corpo subisce se sottoposto a una forza è direttamente proporzionale  (crescono insieme) alla forza stessa e inversamente proporzionale (una cresce e l’altra diminuisce) alla sua massa</a:t>
            </a:r>
          </a:p>
          <a:p>
            <a:pPr algn="ctr"/>
            <a:r>
              <a:rPr lang="it-IT" sz="6000" b="1" i="1" dirty="0" smtClean="0"/>
              <a:t>F = m ∙ a</a:t>
            </a:r>
          </a:p>
        </p:txBody>
      </p:sp>
      <p:pic>
        <p:nvPicPr>
          <p:cNvPr id="40967" name="Picture 7" descr="http://www.ux1.eiu.edu/%7Ecfadd/1150/04Nwtn/Images/Fm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256"/>
            <a:ext cx="2085975" cy="11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6" y="357166"/>
            <a:ext cx="8929718" cy="114300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6"/>
                </a:solidFill>
              </a:rPr>
              <a:t>IL TERZO PRINCIPIO DELLA DINAMICA</a:t>
            </a:r>
            <a:endParaRPr lang="it-IT" sz="4000" b="1" u="sng" dirty="0">
              <a:solidFill>
                <a:schemeClr val="accent6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00034" y="5072074"/>
            <a:ext cx="8215370" cy="13573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Ad ogni forza che agisce su un corpo, AZIONE, corrisponde sempre un’altra forza uguale e contraria, REAZIONE.</a:t>
            </a:r>
            <a:endParaRPr lang="it-IT" sz="28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357298"/>
            <a:ext cx="3357586" cy="356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6" y="142852"/>
            <a:ext cx="8929718" cy="114300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6"/>
                </a:solidFill>
              </a:rPr>
              <a:t>IL TERZO PRINCIPIO DELLA DINAMICA</a:t>
            </a:r>
            <a:endParaRPr lang="it-IT" sz="4000" b="1" u="sng" dirty="0">
              <a:solidFill>
                <a:schemeClr val="accent6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071546"/>
            <a:ext cx="3357586" cy="2538663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75355"/>
            <a:ext cx="3214710" cy="501116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6437" y="3806678"/>
            <a:ext cx="2809877" cy="2608414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/>
                </a:solidFill>
              </a:rPr>
              <a:t>APPROFONDIAMO: L’ATTRITO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043114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Osservare nella realtà l’inerzia è molto difficile perché un corpo in movimento su cui non agisce una forza prima o poi si ferma lo stesso a causa dell’</a:t>
            </a:r>
            <a:r>
              <a:rPr lang="it-IT" b="1" dirty="0" smtClean="0">
                <a:solidFill>
                  <a:schemeClr val="accent2"/>
                </a:solidFill>
              </a:rPr>
              <a:t>attrito del mezzo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428596" y="3071810"/>
            <a:ext cx="8286808" cy="135732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Un corpo si muove sempre a contatto di un altro e quindi si genera una forza frenante, detta </a:t>
            </a:r>
            <a:r>
              <a:rPr lang="it-IT" sz="2400" b="1" dirty="0" smtClean="0"/>
              <a:t>ATTRITO</a:t>
            </a:r>
            <a:r>
              <a:rPr lang="it-IT" sz="2400" dirty="0" smtClean="0"/>
              <a:t>, che si oppone al movimento del corpo. </a:t>
            </a:r>
            <a:endParaRPr lang="it-IT" sz="2400" dirty="0"/>
          </a:p>
        </p:txBody>
      </p:sp>
      <p:sp>
        <p:nvSpPr>
          <p:cNvPr id="5" name="Freccia in giù 4"/>
          <p:cNvSpPr/>
          <p:nvPr/>
        </p:nvSpPr>
        <p:spPr>
          <a:xfrm>
            <a:off x="6786578" y="4429132"/>
            <a:ext cx="357190" cy="128588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2000232" y="4429132"/>
            <a:ext cx="285752" cy="128588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71472" y="5715016"/>
            <a:ext cx="3214710" cy="7858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RADENTE se striscia</a:t>
            </a:r>
            <a:endParaRPr lang="it-IT" b="1" dirty="0"/>
          </a:p>
        </p:txBody>
      </p:sp>
      <p:sp>
        <p:nvSpPr>
          <p:cNvPr id="8" name="Ovale 7"/>
          <p:cNvSpPr/>
          <p:nvPr/>
        </p:nvSpPr>
        <p:spPr>
          <a:xfrm>
            <a:off x="5357818" y="5715016"/>
            <a:ext cx="3214710" cy="7858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VOLVENTE se rotola</a:t>
            </a:r>
            <a:endParaRPr lang="it-IT" b="1" dirty="0"/>
          </a:p>
        </p:txBody>
      </p:sp>
      <p:sp>
        <p:nvSpPr>
          <p:cNvPr id="9" name="Freccia in giù 8"/>
          <p:cNvSpPr/>
          <p:nvPr/>
        </p:nvSpPr>
        <p:spPr>
          <a:xfrm>
            <a:off x="4429124" y="4429132"/>
            <a:ext cx="214314" cy="57150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000364" y="5000636"/>
            <a:ext cx="3214710" cy="8572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RESISTENZA DEL MEZZO in aria o acqua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261937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66"/>
            <a:ext cx="26694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uvola 5"/>
          <p:cNvSpPr/>
          <p:nvPr/>
        </p:nvSpPr>
        <p:spPr>
          <a:xfrm>
            <a:off x="5072066" y="428604"/>
            <a:ext cx="3786214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Le forme </a:t>
            </a:r>
            <a:r>
              <a:rPr lang="it-IT" b="1" dirty="0" smtClean="0"/>
              <a:t>AERODINAMICHE</a:t>
            </a:r>
            <a:r>
              <a:rPr lang="it-IT" dirty="0" smtClean="0"/>
              <a:t> e </a:t>
            </a:r>
            <a:r>
              <a:rPr lang="it-IT" b="1" dirty="0" smtClean="0"/>
              <a:t>IDRODINAMICHE </a:t>
            </a:r>
            <a:r>
              <a:rPr lang="it-IT" dirty="0" smtClean="0"/>
              <a:t>aiutano a ridurre l’attrito in aria e in acqua</a:t>
            </a:r>
            <a:endParaRPr lang="it-IT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18156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arrotondato 8"/>
          <p:cNvSpPr/>
          <p:nvPr/>
        </p:nvSpPr>
        <p:spPr>
          <a:xfrm>
            <a:off x="357158" y="2857496"/>
            <a:ext cx="8429684" cy="500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/>
              <a:t>E SE NON </a:t>
            </a:r>
            <a:r>
              <a:rPr lang="it-IT" sz="4400" b="1" dirty="0" err="1" smtClean="0"/>
              <a:t>CI</a:t>
            </a:r>
            <a:r>
              <a:rPr lang="it-IT" sz="4400" b="1" dirty="0" smtClean="0"/>
              <a:t> FOSSE L’ATTRITO?</a:t>
            </a:r>
            <a:endParaRPr lang="it-IT" sz="4400" b="1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3429000"/>
            <a:ext cx="2071702" cy="167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714884"/>
            <a:ext cx="2046846" cy="172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imbolo &quot;divieto&quot; 11"/>
          <p:cNvSpPr/>
          <p:nvPr/>
        </p:nvSpPr>
        <p:spPr>
          <a:xfrm rot="18755299">
            <a:off x="396914" y="3359763"/>
            <a:ext cx="2036417" cy="1972399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7827" y="4786322"/>
            <a:ext cx="2168034" cy="164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imbolo &quot;divieto&quot; 15"/>
          <p:cNvSpPr/>
          <p:nvPr/>
        </p:nvSpPr>
        <p:spPr>
          <a:xfrm rot="18755299">
            <a:off x="2540023" y="4454774"/>
            <a:ext cx="2036417" cy="1972399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imbolo &quot;divieto&quot; 16"/>
          <p:cNvSpPr/>
          <p:nvPr/>
        </p:nvSpPr>
        <p:spPr>
          <a:xfrm rot="18755299">
            <a:off x="4468849" y="3359761"/>
            <a:ext cx="2036417" cy="1972399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imbolo &quot;divieto&quot; 17"/>
          <p:cNvSpPr/>
          <p:nvPr/>
        </p:nvSpPr>
        <p:spPr>
          <a:xfrm rot="18755299">
            <a:off x="6710668" y="4454773"/>
            <a:ext cx="2036417" cy="1972399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6"/>
                </a:solidFill>
              </a:rPr>
              <a:t>ORIGINE E SIGNIFICATO </a:t>
            </a:r>
            <a:r>
              <a:rPr lang="it-IT" b="1" dirty="0" err="1" smtClean="0">
                <a:solidFill>
                  <a:schemeClr val="accent6"/>
                </a:solidFill>
              </a:rPr>
              <a:t>DI</a:t>
            </a:r>
            <a:r>
              <a:rPr lang="it-IT" b="1" dirty="0" smtClean="0">
                <a:solidFill>
                  <a:schemeClr val="accent6"/>
                </a:solidFill>
              </a:rPr>
              <a:t> </a:t>
            </a:r>
            <a:r>
              <a:rPr lang="it-IT" b="1" i="1" u="sng" dirty="0" smtClean="0">
                <a:solidFill>
                  <a:schemeClr val="accent6"/>
                </a:solidFill>
              </a:rPr>
              <a:t>dinamica</a:t>
            </a:r>
            <a:endParaRPr lang="it-IT" b="1" u="sng" dirty="0">
              <a:solidFill>
                <a:schemeClr val="accent6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714348" y="2571744"/>
            <a:ext cx="7786742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È una branca della meccanica classica che si occupa della relazione tra il moto e le sue cause, cioè degli effetti delle forze sul moto dei corpi.</a:t>
            </a:r>
            <a:endParaRPr lang="it-IT" sz="24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714348" y="1285860"/>
            <a:ext cx="7786742" cy="1071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deriva dal greco </a:t>
            </a:r>
            <a:r>
              <a:rPr lang="it-IT" sz="3200" i="1" dirty="0" smtClean="0"/>
              <a:t>δύναμις</a:t>
            </a:r>
            <a:r>
              <a:rPr lang="it-IT" sz="3200" dirty="0" smtClean="0"/>
              <a:t> cioè "forza"</a:t>
            </a:r>
            <a:endParaRPr lang="it-IT" sz="3200" dirty="0"/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2000232" y="3286124"/>
            <a:ext cx="150019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686223"/>
            <a:ext cx="3357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Arial" charset="0"/>
              </a:rPr>
              <a:t>Meccanica</a:t>
            </a:r>
            <a:r>
              <a:rPr lang="it-IT" dirty="0" smtClean="0">
                <a:latin typeface="Arial" charset="0"/>
                <a:cs typeface="Arial" charset="0"/>
              </a:rPr>
              <a:t> =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studio che in fisica si fa del movimento e dell'equilibrio dei corpi in rapporto a forze</a:t>
            </a:r>
            <a:r>
              <a:rPr lang="it-IT" dirty="0" smtClean="0">
                <a:latin typeface="Arial" charset="0"/>
                <a:cs typeface="Arial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http://www.larapedia.com/ingegneria_forze_e_movimento/forze_e_movimento_clip_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143380"/>
            <a:ext cx="2646966" cy="2216273"/>
          </a:xfrm>
          <a:prstGeom prst="rect">
            <a:avLst/>
          </a:prstGeom>
          <a:noFill/>
        </p:spPr>
      </p:pic>
      <p:pic>
        <p:nvPicPr>
          <p:cNvPr id="1029" name="Picture 5" descr="http://www.medicinasportonline.eu/FISIOLOGIA_ALIMENTAZIONE/j00792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2007" y="4214818"/>
            <a:ext cx="1869547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 VOLTA SCORSA ABBIAMO VISTO…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4716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dirty="0" smtClean="0"/>
              <a:t>La </a:t>
            </a:r>
            <a:r>
              <a:rPr lang="en-GB" b="1" dirty="0" smtClean="0">
                <a:solidFill>
                  <a:schemeClr val="accent5"/>
                </a:solidFill>
              </a:rPr>
              <a:t>FORZA</a:t>
            </a:r>
            <a:r>
              <a:rPr lang="en-GB" dirty="0" smtClean="0"/>
              <a:t> è </a:t>
            </a:r>
            <a:r>
              <a:rPr lang="en-GB" dirty="0" err="1" smtClean="0"/>
              <a:t>tutto</a:t>
            </a:r>
            <a:r>
              <a:rPr lang="en-GB" dirty="0" smtClean="0"/>
              <a:t> </a:t>
            </a:r>
            <a:r>
              <a:rPr lang="en-GB" dirty="0" err="1" smtClean="0"/>
              <a:t>ciò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determina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cambiamento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</a:t>
            </a:r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quiete</a:t>
            </a:r>
            <a:r>
              <a:rPr lang="en-GB" dirty="0" smtClean="0"/>
              <a:t> o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moto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un </a:t>
            </a:r>
            <a:r>
              <a:rPr lang="en-GB" dirty="0" err="1" smtClean="0"/>
              <a:t>corpo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reccia a destra 3"/>
          <p:cNvSpPr/>
          <p:nvPr/>
        </p:nvSpPr>
        <p:spPr>
          <a:xfrm>
            <a:off x="3929058" y="3214686"/>
            <a:ext cx="39290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Nuvola 4"/>
          <p:cNvSpPr/>
          <p:nvPr/>
        </p:nvSpPr>
        <p:spPr>
          <a:xfrm>
            <a:off x="714348" y="2643182"/>
            <a:ext cx="2500330" cy="178595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/>
              <a:t>È UNA GRANDEZZA VETTORIALE!</a:t>
            </a:r>
            <a:endParaRPr lang="it-IT" sz="2000" b="1" i="1" dirty="0"/>
          </a:p>
        </p:txBody>
      </p:sp>
      <p:cxnSp>
        <p:nvCxnSpPr>
          <p:cNvPr id="7" name="Connettore 1 6"/>
          <p:cNvCxnSpPr/>
          <p:nvPr/>
        </p:nvCxnSpPr>
        <p:spPr>
          <a:xfrm rot="5400000">
            <a:off x="3178959" y="3607595"/>
            <a:ext cx="714380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rot="16200000" flipH="1">
            <a:off x="3643306" y="3643314"/>
            <a:ext cx="928694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6200000" flipH="1">
            <a:off x="7500958" y="3786190"/>
            <a:ext cx="78581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214678" y="3357562"/>
            <a:ext cx="5286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786050" y="407194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DIREZIONE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000496" y="428625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PUNTO </a:t>
            </a:r>
            <a:r>
              <a:rPr lang="it-IT" sz="1600" dirty="0" err="1" smtClean="0"/>
              <a:t>DI</a:t>
            </a:r>
            <a:r>
              <a:rPr lang="it-IT" sz="1600" dirty="0" smtClean="0"/>
              <a:t> APPLICAZIONE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572396" y="4214818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VERSO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14348" y="4929198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</a:rPr>
              <a:t>QUANTO È LUNGA LA FRECCIA/VETTORE </a:t>
            </a:r>
            <a:r>
              <a:rPr lang="it-IT" sz="2400" b="1" dirty="0" err="1" smtClean="0">
                <a:solidFill>
                  <a:schemeClr val="accent1"/>
                </a:solidFill>
              </a:rPr>
              <a:t>MI</a:t>
            </a:r>
            <a:r>
              <a:rPr lang="it-IT" sz="2400" b="1" dirty="0" smtClean="0">
                <a:solidFill>
                  <a:schemeClr val="accent1"/>
                </a:solidFill>
              </a:rPr>
              <a:t> DICE L’INTENSITÀ DELLA FORZA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thumbs.dreamstime.com/t/newton-idea-law-gravity-apple-tree-amazing-opening-cartoon-illustration-59046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72074"/>
            <a:ext cx="2006352" cy="1452563"/>
          </a:xfrm>
          <a:prstGeom prst="rect">
            <a:avLst/>
          </a:prstGeom>
          <a:noFill/>
        </p:spPr>
      </p:pic>
      <p:pic>
        <p:nvPicPr>
          <p:cNvPr id="3074" name="Picture 2" descr="https://elmundodelafisica.wikispaces.com/file/view/dinamometro.jpg/159191679/353x382/dinamometr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57158" y="357166"/>
            <a:ext cx="1782396" cy="1928826"/>
          </a:xfrm>
          <a:prstGeom prst="rect">
            <a:avLst/>
          </a:prstGeom>
          <a:noFill/>
        </p:spPr>
      </p:pic>
      <p:sp>
        <p:nvSpPr>
          <p:cNvPr id="7" name="Rettangolo arrotondato 6"/>
          <p:cNvSpPr/>
          <p:nvPr/>
        </p:nvSpPr>
        <p:spPr>
          <a:xfrm>
            <a:off x="2285984" y="714356"/>
            <a:ext cx="6357982" cy="7858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Lo strumento che si utilizza per misurare la FORZA si chiama DINAMOMETRO</a:t>
            </a:r>
            <a:endParaRPr lang="it-IT" sz="20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2285984" y="1643050"/>
            <a:ext cx="6295822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FUNZIONAMENTO DEL DINAMOMETRO: la molla si allunga in proporzione alla forza applicata.</a:t>
            </a:r>
          </a:p>
          <a:p>
            <a:pPr algn="ctr"/>
            <a:r>
              <a:rPr lang="it-IT" sz="2000" dirty="0" smtClean="0"/>
              <a:t>C’è una scala graduata che mi indica il valore della forza.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2285984" y="3143248"/>
            <a:ext cx="629582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L’unità di misura della forza è il NEWTON (N)</a:t>
            </a:r>
            <a:endParaRPr lang="it-IT" sz="200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285984" y="4071942"/>
            <a:ext cx="6295822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Il Newton viene definito come la forza capace di imprimere ad un corpo di massa 1 kg una accelerazione di 1 m/</a:t>
            </a:r>
            <a:r>
              <a:rPr lang="it-IT" sz="2000" dirty="0" err="1" smtClean="0"/>
              <a:t>s²</a:t>
            </a:r>
            <a:endParaRPr lang="it-IT" sz="2000" dirty="0"/>
          </a:p>
        </p:txBody>
      </p:sp>
      <p:pic>
        <p:nvPicPr>
          <p:cNvPr id="3076" name="Picture 4" descr="http://www.wikillerato.org/images/5/5b/Dinamomet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357430"/>
            <a:ext cx="1143008" cy="2780290"/>
          </a:xfrm>
          <a:prstGeom prst="rect">
            <a:avLst/>
          </a:prstGeom>
          <a:noFill/>
        </p:spPr>
      </p:pic>
      <p:sp>
        <p:nvSpPr>
          <p:cNvPr id="12" name="Rettangolo arrotondato 11"/>
          <p:cNvSpPr/>
          <p:nvPr/>
        </p:nvSpPr>
        <p:spPr>
          <a:xfrm>
            <a:off x="2285984" y="5214950"/>
            <a:ext cx="6295822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Se conosco la massa di un corpo per trovare la sua forza peso dovrò fare: massa x 9,8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39694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://thumbs.dreamstime.com/t/fantasma-dell-autoadesivo-30642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2276475" cy="1524001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 smtClean="0"/>
              <a:t>A volte un </a:t>
            </a:r>
            <a:r>
              <a:rPr lang="en-GB" dirty="0" err="1" smtClean="0"/>
              <a:t>corpo</a:t>
            </a:r>
            <a:r>
              <a:rPr lang="en-GB" dirty="0" smtClean="0"/>
              <a:t> al </a:t>
            </a:r>
            <a:r>
              <a:rPr lang="en-GB" dirty="0" err="1" smtClean="0"/>
              <a:t>quale</a:t>
            </a:r>
            <a:r>
              <a:rPr lang="en-GB" dirty="0" smtClean="0"/>
              <a:t> </a:t>
            </a:r>
            <a:r>
              <a:rPr lang="en-GB" dirty="0" err="1" smtClean="0"/>
              <a:t>applichi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forza</a:t>
            </a:r>
            <a:r>
              <a:rPr lang="en-GB" dirty="0" smtClean="0"/>
              <a:t> non è </a:t>
            </a:r>
            <a:r>
              <a:rPr lang="en-GB" dirty="0" err="1" smtClean="0"/>
              <a:t>libero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muoversi</a:t>
            </a:r>
            <a:r>
              <a:rPr lang="en-GB" dirty="0" smtClean="0"/>
              <a:t> ...</a:t>
            </a:r>
            <a:endParaRPr lang="en-GB" dirty="0"/>
          </a:p>
        </p:txBody>
      </p:sp>
      <p:sp>
        <p:nvSpPr>
          <p:cNvPr id="5" name="Freccia in giù 4"/>
          <p:cNvSpPr/>
          <p:nvPr/>
        </p:nvSpPr>
        <p:spPr>
          <a:xfrm>
            <a:off x="4143372" y="1428736"/>
            <a:ext cx="92869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2214554"/>
            <a:ext cx="8429684" cy="1214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puoi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effetto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dinamico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movimento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avrai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effetto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statico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una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GB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deformazione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6357950" y="3214686"/>
            <a:ext cx="92869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71934" y="4286256"/>
            <a:ext cx="4714908" cy="21431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Questa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deformazione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cambia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base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alla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superficie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appoggio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Più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superficie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c’è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meno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deformazione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avremo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rejectionofpascalswager.net/image/pasc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857628"/>
            <a:ext cx="1792430" cy="2190747"/>
          </a:xfrm>
          <a:prstGeom prst="rect">
            <a:avLst/>
          </a:prstGeom>
          <a:noFill/>
        </p:spPr>
      </p:pic>
      <p:sp>
        <p:nvSpPr>
          <p:cNvPr id="4" name="Rettangolo arrotondato 3"/>
          <p:cNvSpPr/>
          <p:nvPr/>
        </p:nvSpPr>
        <p:spPr>
          <a:xfrm>
            <a:off x="428596" y="428604"/>
            <a:ext cx="8286808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La PRESSIONE è il rapporto tra la forza che preme e la superficie su cui premo.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1000100" y="2071678"/>
          <a:ext cx="1793886" cy="155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zione" r:id="rId4" imgW="444240" imgH="393480" progId="Equation.3">
                  <p:embed/>
                </p:oleObj>
              </mc:Choice>
              <mc:Fallback>
                <p:oleObj name="Equazione" r:id="rId4" imgW="4442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071678"/>
                        <a:ext cx="1793886" cy="1554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/>
          <p:cNvCxnSpPr/>
          <p:nvPr/>
        </p:nvCxnSpPr>
        <p:spPr>
          <a:xfrm>
            <a:off x="2786050" y="242886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714612" y="328612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000496" y="2214554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FORZA, quindi sarà in N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00496" y="3071810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SUPERFICIE, CIOÈ AREA, quindi sarà in </a:t>
            </a:r>
            <a:r>
              <a:rPr lang="it-IT" sz="2000" dirty="0" err="1" smtClean="0"/>
              <a:t>m²</a:t>
            </a:r>
            <a:endParaRPr lang="it-IT" sz="2000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000100" y="4143380"/>
          <a:ext cx="5894388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zione" r:id="rId6" imgW="1460160" imgH="393480" progId="Equation.3">
                  <p:embed/>
                </p:oleObj>
              </mc:Choice>
              <mc:Fallback>
                <p:oleObj name="Equazione" r:id="rId6" imgW="14601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143380"/>
                        <a:ext cx="5894388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6"/>
                </a:solidFill>
              </a:rPr>
              <a:t>COMPOSIZIONE </a:t>
            </a:r>
            <a:r>
              <a:rPr lang="it-IT" b="1" dirty="0" err="1" smtClean="0">
                <a:solidFill>
                  <a:schemeClr val="accent6"/>
                </a:solidFill>
              </a:rPr>
              <a:t>DI</a:t>
            </a:r>
            <a:r>
              <a:rPr lang="it-IT" b="1" dirty="0" smtClean="0">
                <a:solidFill>
                  <a:schemeClr val="accent6"/>
                </a:solidFill>
              </a:rPr>
              <a:t> FORZE</a:t>
            </a:r>
            <a:endParaRPr lang="it-IT" b="1" u="sng" dirty="0">
              <a:solidFill>
                <a:schemeClr val="accent6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14348" y="1285860"/>
            <a:ext cx="7786742" cy="19288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Cosa succede se a un corpo applichiamo più forze?? Devo sommare i vari effetti delle forze e trovare la forza totale, detta RISULTANTE.</a:t>
            </a:r>
            <a:endParaRPr lang="it-IT" sz="3200" dirty="0"/>
          </a:p>
        </p:txBody>
      </p:sp>
      <p:pic>
        <p:nvPicPr>
          <p:cNvPr id="24578" name="Picture 2" descr="http://i.imgur.com/lfIUMU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381380"/>
            <a:ext cx="3810000" cy="904876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429132"/>
            <a:ext cx="2805105" cy="19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429132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6"/>
                </a:solidFill>
              </a:rPr>
              <a:t>COMPOSIZIONE </a:t>
            </a:r>
            <a:r>
              <a:rPr lang="it-IT" b="1" dirty="0" err="1" smtClean="0">
                <a:solidFill>
                  <a:schemeClr val="accent6"/>
                </a:solidFill>
              </a:rPr>
              <a:t>DI</a:t>
            </a:r>
            <a:r>
              <a:rPr lang="it-IT" b="1" dirty="0" smtClean="0">
                <a:solidFill>
                  <a:schemeClr val="accent6"/>
                </a:solidFill>
              </a:rPr>
              <a:t> FORZE: vari casi</a:t>
            </a:r>
            <a:endParaRPr lang="it-IT" b="1" u="sng" dirty="0">
              <a:solidFill>
                <a:schemeClr val="accent6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14348" y="1285860"/>
            <a:ext cx="7786742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APPLICO FORZE CON STESSA DIREZIONE E STESSO VERSO</a:t>
            </a:r>
            <a:endParaRPr lang="it-IT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3429024" cy="28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arrotondato 4"/>
          <p:cNvSpPr/>
          <p:nvPr/>
        </p:nvSpPr>
        <p:spPr>
          <a:xfrm>
            <a:off x="4286248" y="1857364"/>
            <a:ext cx="4143404" cy="28575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RISULTANTE 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b="1" dirty="0" smtClean="0"/>
              <a:t>direzione</a:t>
            </a:r>
            <a:r>
              <a:rPr lang="it-IT" sz="2000" dirty="0" smtClean="0"/>
              <a:t> rimane quella delle forze di partenza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b="1" dirty="0" smtClean="0"/>
              <a:t> </a:t>
            </a:r>
            <a:r>
              <a:rPr lang="it-IT" sz="2000" dirty="0" smtClean="0"/>
              <a:t>il </a:t>
            </a:r>
            <a:r>
              <a:rPr lang="it-IT" sz="2000" b="1" dirty="0" smtClean="0"/>
              <a:t>verso</a:t>
            </a:r>
            <a:r>
              <a:rPr lang="it-IT" sz="2000" dirty="0" smtClean="0"/>
              <a:t> rimane quello delle forze di partenza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dirty="0" smtClean="0"/>
              <a:t> l’</a:t>
            </a:r>
            <a:r>
              <a:rPr lang="it-IT" sz="2000" b="1" dirty="0" smtClean="0"/>
              <a:t>intensità</a:t>
            </a:r>
            <a:r>
              <a:rPr lang="it-IT" sz="2000" dirty="0" smtClean="0"/>
              <a:t> è data dalla </a:t>
            </a:r>
            <a:r>
              <a:rPr lang="it-IT" sz="2000" u="sng" dirty="0" smtClean="0"/>
              <a:t>somma</a:t>
            </a:r>
            <a:r>
              <a:rPr lang="it-IT" sz="2000" dirty="0" smtClean="0"/>
              <a:t> delle due intensità delle forze iniziali</a:t>
            </a:r>
            <a:endParaRPr lang="it-IT" sz="20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500034" y="5070486"/>
            <a:ext cx="21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500034" y="5419740"/>
            <a:ext cx="3960000" cy="95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00034" y="5784866"/>
            <a:ext cx="61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714612" y="485776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FORZA 1 = F</a:t>
            </a:r>
            <a:r>
              <a:rPr lang="it-IT" sz="900" b="1" dirty="0" smtClean="0">
                <a:solidFill>
                  <a:schemeClr val="accent1"/>
                </a:solidFill>
              </a:rPr>
              <a:t>1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72000" y="521495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FORZA 2 = F</a:t>
            </a:r>
            <a:r>
              <a:rPr lang="it-IT" sz="900" b="1" dirty="0" smtClean="0">
                <a:solidFill>
                  <a:schemeClr val="accent2"/>
                </a:solidFill>
              </a:rPr>
              <a:t>2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643702" y="5572140"/>
            <a:ext cx="2500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5"/>
                </a:solidFill>
              </a:rPr>
              <a:t>RISULTANTE = R </a:t>
            </a:r>
          </a:p>
          <a:p>
            <a:r>
              <a:rPr lang="it-IT" b="1" dirty="0" smtClean="0">
                <a:solidFill>
                  <a:schemeClr val="accent5"/>
                </a:solidFill>
              </a:rPr>
              <a:t>= F</a:t>
            </a:r>
            <a:r>
              <a:rPr lang="it-IT" sz="900" b="1" dirty="0" smtClean="0">
                <a:solidFill>
                  <a:schemeClr val="accent5"/>
                </a:solidFill>
              </a:rPr>
              <a:t>1</a:t>
            </a:r>
            <a:r>
              <a:rPr lang="it-IT" b="1" dirty="0" smtClean="0">
                <a:solidFill>
                  <a:schemeClr val="accent5"/>
                </a:solidFill>
              </a:rPr>
              <a:t> + F</a:t>
            </a:r>
            <a:r>
              <a:rPr lang="it-IT" sz="900" b="1" dirty="0" smtClean="0">
                <a:solidFill>
                  <a:schemeClr val="accent5"/>
                </a:solidFill>
              </a:rPr>
              <a:t>2</a:t>
            </a:r>
            <a:endParaRPr lang="it-IT" b="1" dirty="0" smtClean="0">
              <a:solidFill>
                <a:schemeClr val="accent5"/>
              </a:solidFill>
            </a:endParaRPr>
          </a:p>
          <a:p>
            <a:endParaRPr lang="it-IT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.imgur.com/lfIUMU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3810000" cy="90487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6"/>
                </a:solidFill>
              </a:rPr>
              <a:t>COMPOSIZIONE </a:t>
            </a:r>
            <a:r>
              <a:rPr lang="it-IT" b="1" dirty="0" err="1" smtClean="0">
                <a:solidFill>
                  <a:schemeClr val="accent6"/>
                </a:solidFill>
              </a:rPr>
              <a:t>DI</a:t>
            </a:r>
            <a:r>
              <a:rPr lang="it-IT" b="1" dirty="0" smtClean="0">
                <a:solidFill>
                  <a:schemeClr val="accent6"/>
                </a:solidFill>
              </a:rPr>
              <a:t> FORZE: vari casi</a:t>
            </a:r>
            <a:endParaRPr lang="it-IT" b="1" u="sng" dirty="0">
              <a:solidFill>
                <a:schemeClr val="accent6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42910" y="1285860"/>
            <a:ext cx="7929618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APPLICO FORZE CON STESSA DIREZIONE MA VERSO OPPOSTO</a:t>
            </a:r>
            <a:endParaRPr lang="it-IT" sz="24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4357686" y="1857364"/>
            <a:ext cx="4143404" cy="28575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RISULTANTE 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b="1" dirty="0" smtClean="0"/>
              <a:t>direzione</a:t>
            </a:r>
            <a:r>
              <a:rPr lang="it-IT" sz="2000" dirty="0" smtClean="0"/>
              <a:t> rimane quella delle forze di partenza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dirty="0" smtClean="0"/>
              <a:t> il </a:t>
            </a:r>
            <a:r>
              <a:rPr lang="it-IT" sz="2000" b="1" dirty="0" smtClean="0"/>
              <a:t>verso </a:t>
            </a:r>
            <a:r>
              <a:rPr lang="it-IT" sz="2000" dirty="0" smtClean="0"/>
              <a:t>sarà quello della forza iniziale maggiore</a:t>
            </a:r>
          </a:p>
          <a:p>
            <a:pPr algn="ctr">
              <a:buFont typeface="Arial" pitchFamily="34" charset="0"/>
              <a:buChar char="•"/>
            </a:pPr>
            <a:r>
              <a:rPr lang="it-IT" sz="2000" dirty="0" smtClean="0"/>
              <a:t> l’</a:t>
            </a:r>
            <a:r>
              <a:rPr lang="it-IT" sz="2000" b="1" dirty="0" smtClean="0"/>
              <a:t>intensità</a:t>
            </a:r>
            <a:r>
              <a:rPr lang="it-IT" sz="2000" dirty="0" smtClean="0"/>
              <a:t> è data dalla </a:t>
            </a:r>
            <a:r>
              <a:rPr lang="it-IT" sz="2000" u="sng" dirty="0" smtClean="0"/>
              <a:t>differenza</a:t>
            </a:r>
            <a:r>
              <a:rPr lang="it-IT" sz="2000" dirty="0" smtClean="0"/>
              <a:t> tra le due intensità delle forze iniziali</a:t>
            </a:r>
            <a:endParaRPr lang="it-IT" sz="20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642910" y="5070486"/>
            <a:ext cx="21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10800000">
            <a:off x="612000" y="5429264"/>
            <a:ext cx="39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0800000">
            <a:off x="785786" y="5929330"/>
            <a:ext cx="17859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28926" y="485776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FORZA 1 = F</a:t>
            </a:r>
            <a:r>
              <a:rPr lang="it-IT" sz="900" b="1" dirty="0" smtClean="0">
                <a:solidFill>
                  <a:schemeClr val="accent1"/>
                </a:solidFill>
              </a:rPr>
              <a:t>1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43438" y="521495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FORZA 2 = F</a:t>
            </a:r>
            <a:r>
              <a:rPr lang="it-IT" sz="900" b="1" dirty="0" smtClean="0">
                <a:solidFill>
                  <a:schemeClr val="accent2"/>
                </a:solidFill>
              </a:rPr>
              <a:t>2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643174" y="564357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5"/>
                </a:solidFill>
              </a:rPr>
              <a:t>RISULTANTE = R </a:t>
            </a:r>
          </a:p>
          <a:p>
            <a:r>
              <a:rPr lang="it-IT" b="1" dirty="0" smtClean="0">
                <a:solidFill>
                  <a:schemeClr val="accent5"/>
                </a:solidFill>
              </a:rPr>
              <a:t>= F</a:t>
            </a:r>
            <a:r>
              <a:rPr lang="it-IT" sz="900" b="1" dirty="0" smtClean="0">
                <a:solidFill>
                  <a:schemeClr val="accent5"/>
                </a:solidFill>
              </a:rPr>
              <a:t>2</a:t>
            </a:r>
            <a:r>
              <a:rPr lang="it-IT" b="1" dirty="0" smtClean="0">
                <a:solidFill>
                  <a:schemeClr val="accent5"/>
                </a:solidFill>
              </a:rPr>
              <a:t> - F</a:t>
            </a:r>
            <a:r>
              <a:rPr lang="it-IT" sz="900" b="1" dirty="0" smtClean="0">
                <a:solidFill>
                  <a:schemeClr val="accent5"/>
                </a:solidFill>
              </a:rPr>
              <a:t>1</a:t>
            </a:r>
            <a:endParaRPr lang="it-IT" b="1" dirty="0" smtClean="0">
              <a:solidFill>
                <a:schemeClr val="accent5"/>
              </a:solidFill>
            </a:endParaRPr>
          </a:p>
          <a:p>
            <a:endParaRPr lang="it-IT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D5C8"/>
      </a:accent1>
      <a:accent2>
        <a:srgbClr val="EB4C42"/>
      </a:accent2>
      <a:accent3>
        <a:srgbClr val="E3256B"/>
      </a:accent3>
      <a:accent4>
        <a:srgbClr val="E1AD21"/>
      </a:accent4>
      <a:accent5>
        <a:srgbClr val="1F75FE"/>
      </a:accent5>
      <a:accent6>
        <a:srgbClr val="30D5C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802</Words>
  <Application>Microsoft Office PowerPoint</Application>
  <PresentationFormat>Presentazione su schermo (4:3)</PresentationFormat>
  <Paragraphs>80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Equazione</vt:lpstr>
      <vt:lpstr>I PRINCIPI DELLA DINAMICA</vt:lpstr>
      <vt:lpstr>ORIGINE E SIGNIFICATO DI dinamica</vt:lpstr>
      <vt:lpstr>LA VOLTA SCORSA ABBIAMO VISTO…</vt:lpstr>
      <vt:lpstr>Presentazione standard di PowerPoint</vt:lpstr>
      <vt:lpstr>Presentazione standard di PowerPoint</vt:lpstr>
      <vt:lpstr>Presentazione standard di PowerPoint</vt:lpstr>
      <vt:lpstr>COMPOSIZIONE DI FORZE</vt:lpstr>
      <vt:lpstr>COMPOSIZIONE DI FORZE: vari casi</vt:lpstr>
      <vt:lpstr>COMPOSIZIONE DI FORZE: vari casi</vt:lpstr>
      <vt:lpstr>COMPOSIZIONE DI FORZE: vari casi</vt:lpstr>
      <vt:lpstr>IL PRIMO PRINCIPIO DELLA DINAMICA</vt:lpstr>
      <vt:lpstr>Presentazione standard di PowerPoint</vt:lpstr>
      <vt:lpstr>IL SECONDO PRINCIPIO DELLA DINAMICA</vt:lpstr>
      <vt:lpstr>IL SECONDO PRINCIPIO DELLA DINAMICA</vt:lpstr>
      <vt:lpstr>IL TERZO PRINCIPIO DELLA DINAMICA</vt:lpstr>
      <vt:lpstr>IL TERZO PRINCIPIO DELLA DINAMICA</vt:lpstr>
      <vt:lpstr>APPROFONDIAMO: L’ATTRITO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Wanda Brandi</cp:lastModifiedBy>
  <cp:revision>59</cp:revision>
  <dcterms:created xsi:type="dcterms:W3CDTF">2012-04-28T17:18:27Z</dcterms:created>
  <dcterms:modified xsi:type="dcterms:W3CDTF">2017-04-12T13:21:21Z</dcterms:modified>
</cp:coreProperties>
</file>